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74" r:id="rId4"/>
    <p:sldId id="275" r:id="rId5"/>
    <p:sldId id="276" r:id="rId6"/>
    <p:sldId id="272" r:id="rId7"/>
    <p:sldId id="260" r:id="rId8"/>
    <p:sldId id="261" r:id="rId9"/>
    <p:sldId id="270" r:id="rId10"/>
    <p:sldId id="273" r:id="rId11"/>
    <p:sldId id="269" r:id="rId12"/>
    <p:sldId id="265" r:id="rId1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CC"/>
    <a:srgbClr val="CCFF99"/>
    <a:srgbClr val="77F9DA"/>
    <a:srgbClr val="4DFFC8"/>
    <a:srgbClr val="FF99CC"/>
    <a:srgbClr val="777777"/>
    <a:srgbClr val="236F4B"/>
    <a:srgbClr val="205E4C"/>
    <a:srgbClr val="00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52" autoAdjust="0"/>
    <p:restoredTop sz="94660"/>
  </p:normalViewPr>
  <p:slideViewPr>
    <p:cSldViewPr snapToGrid="0">
      <p:cViewPr>
        <p:scale>
          <a:sx n="75" d="100"/>
          <a:sy n="75" d="100"/>
        </p:scale>
        <p:origin x="806" y="4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82F631-C4A7-42A3-AD11-B2172475C533}"/>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61469DFC-F2F7-4727-8D04-1D2AE33674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5CA5F14A-7910-4E95-A314-E07E759F7B48}"/>
              </a:ext>
            </a:extLst>
          </p:cNvPr>
          <p:cNvSpPr>
            <a:spLocks noGrp="1"/>
          </p:cNvSpPr>
          <p:nvPr>
            <p:ph type="dt" sz="half" idx="10"/>
          </p:nvPr>
        </p:nvSpPr>
        <p:spPr/>
        <p:txBody>
          <a:bodyPr/>
          <a:lstStyle/>
          <a:p>
            <a:fld id="{F85BB542-3E00-4E5D-994C-D717D034A2EC}" type="datetimeFigureOut">
              <a:rPr kumimoji="1" lang="ja-JP" altLang="en-US" smtClean="0"/>
              <a:t>2022/2/15</a:t>
            </a:fld>
            <a:endParaRPr kumimoji="1" lang="ja-JP" altLang="en-US"/>
          </a:p>
        </p:txBody>
      </p:sp>
      <p:sp>
        <p:nvSpPr>
          <p:cNvPr id="5" name="フッター プレースホルダー 4">
            <a:extLst>
              <a:ext uri="{FF2B5EF4-FFF2-40B4-BE49-F238E27FC236}">
                <a16:creationId xmlns:a16="http://schemas.microsoft.com/office/drawing/2014/main" id="{7EAD0B06-D5B0-4E6B-96B7-F7D34FB9D95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7E393F4-7486-48AA-AB63-17CB2603F0EE}"/>
              </a:ext>
            </a:extLst>
          </p:cNvPr>
          <p:cNvSpPr>
            <a:spLocks noGrp="1"/>
          </p:cNvSpPr>
          <p:nvPr>
            <p:ph type="sldNum" sz="quarter" idx="12"/>
          </p:nvPr>
        </p:nvSpPr>
        <p:spPr/>
        <p:txBody>
          <a:bodyPr/>
          <a:lstStyle/>
          <a:p>
            <a:fld id="{F81A319B-E035-47AE-B105-FB32B465A399}" type="slidenum">
              <a:rPr kumimoji="1" lang="ja-JP" altLang="en-US" smtClean="0"/>
              <a:t>‹#›</a:t>
            </a:fld>
            <a:endParaRPr kumimoji="1" lang="ja-JP" altLang="en-US"/>
          </a:p>
        </p:txBody>
      </p:sp>
    </p:spTree>
    <p:extLst>
      <p:ext uri="{BB962C8B-B14F-4D97-AF65-F5344CB8AC3E}">
        <p14:creationId xmlns:p14="http://schemas.microsoft.com/office/powerpoint/2010/main" val="3090174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3A6EA3-89B7-48A5-8466-DD5182BEB3FE}"/>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04BF803-EA79-4350-ADDC-BEFAA397DD30}"/>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A2B3309-BAFB-4534-BB67-9DBB65AD24D3}"/>
              </a:ext>
            </a:extLst>
          </p:cNvPr>
          <p:cNvSpPr>
            <a:spLocks noGrp="1"/>
          </p:cNvSpPr>
          <p:nvPr>
            <p:ph type="dt" sz="half" idx="10"/>
          </p:nvPr>
        </p:nvSpPr>
        <p:spPr/>
        <p:txBody>
          <a:bodyPr/>
          <a:lstStyle/>
          <a:p>
            <a:fld id="{F85BB542-3E00-4E5D-994C-D717D034A2EC}" type="datetimeFigureOut">
              <a:rPr kumimoji="1" lang="ja-JP" altLang="en-US" smtClean="0"/>
              <a:t>2022/2/15</a:t>
            </a:fld>
            <a:endParaRPr kumimoji="1" lang="ja-JP" altLang="en-US"/>
          </a:p>
        </p:txBody>
      </p:sp>
      <p:sp>
        <p:nvSpPr>
          <p:cNvPr id="5" name="フッター プレースホルダー 4">
            <a:extLst>
              <a:ext uri="{FF2B5EF4-FFF2-40B4-BE49-F238E27FC236}">
                <a16:creationId xmlns:a16="http://schemas.microsoft.com/office/drawing/2014/main" id="{5241B0A6-BBE0-4F7E-B566-F15E4E7BA32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1C810B0-8FE2-438F-8B31-5C8C16D215F6}"/>
              </a:ext>
            </a:extLst>
          </p:cNvPr>
          <p:cNvSpPr>
            <a:spLocks noGrp="1"/>
          </p:cNvSpPr>
          <p:nvPr>
            <p:ph type="sldNum" sz="quarter" idx="12"/>
          </p:nvPr>
        </p:nvSpPr>
        <p:spPr/>
        <p:txBody>
          <a:bodyPr/>
          <a:lstStyle/>
          <a:p>
            <a:fld id="{F81A319B-E035-47AE-B105-FB32B465A399}" type="slidenum">
              <a:rPr kumimoji="1" lang="ja-JP" altLang="en-US" smtClean="0"/>
              <a:t>‹#›</a:t>
            </a:fld>
            <a:endParaRPr kumimoji="1" lang="ja-JP" altLang="en-US"/>
          </a:p>
        </p:txBody>
      </p:sp>
    </p:spTree>
    <p:extLst>
      <p:ext uri="{BB962C8B-B14F-4D97-AF65-F5344CB8AC3E}">
        <p14:creationId xmlns:p14="http://schemas.microsoft.com/office/powerpoint/2010/main" val="2490292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36A8DF8-B593-4902-BDFB-D489E455DCDB}"/>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E925886-F93B-49E7-96DA-35C371D0166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6221AA2-64B9-4FB9-B4B4-35B0367461DA}"/>
              </a:ext>
            </a:extLst>
          </p:cNvPr>
          <p:cNvSpPr>
            <a:spLocks noGrp="1"/>
          </p:cNvSpPr>
          <p:nvPr>
            <p:ph type="dt" sz="half" idx="10"/>
          </p:nvPr>
        </p:nvSpPr>
        <p:spPr/>
        <p:txBody>
          <a:bodyPr/>
          <a:lstStyle/>
          <a:p>
            <a:fld id="{F85BB542-3E00-4E5D-994C-D717D034A2EC}" type="datetimeFigureOut">
              <a:rPr kumimoji="1" lang="ja-JP" altLang="en-US" smtClean="0"/>
              <a:t>2022/2/15</a:t>
            </a:fld>
            <a:endParaRPr kumimoji="1" lang="ja-JP" altLang="en-US"/>
          </a:p>
        </p:txBody>
      </p:sp>
      <p:sp>
        <p:nvSpPr>
          <p:cNvPr id="5" name="フッター プレースホルダー 4">
            <a:extLst>
              <a:ext uri="{FF2B5EF4-FFF2-40B4-BE49-F238E27FC236}">
                <a16:creationId xmlns:a16="http://schemas.microsoft.com/office/drawing/2014/main" id="{542E0438-0CC0-4153-8D54-B492C2D9B45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126C81C-E787-4129-B611-97DD1F38CDBE}"/>
              </a:ext>
            </a:extLst>
          </p:cNvPr>
          <p:cNvSpPr>
            <a:spLocks noGrp="1"/>
          </p:cNvSpPr>
          <p:nvPr>
            <p:ph type="sldNum" sz="quarter" idx="12"/>
          </p:nvPr>
        </p:nvSpPr>
        <p:spPr/>
        <p:txBody>
          <a:bodyPr/>
          <a:lstStyle/>
          <a:p>
            <a:fld id="{F81A319B-E035-47AE-B105-FB32B465A399}" type="slidenum">
              <a:rPr kumimoji="1" lang="ja-JP" altLang="en-US" smtClean="0"/>
              <a:t>‹#›</a:t>
            </a:fld>
            <a:endParaRPr kumimoji="1" lang="ja-JP" altLang="en-US"/>
          </a:p>
        </p:txBody>
      </p:sp>
    </p:spTree>
    <p:extLst>
      <p:ext uri="{BB962C8B-B14F-4D97-AF65-F5344CB8AC3E}">
        <p14:creationId xmlns:p14="http://schemas.microsoft.com/office/powerpoint/2010/main" val="20746473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9CFDB2-FB59-4DCE-8840-FBF2A6DBEC7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4AD1225-7FF9-4735-9F49-56D93FE8DEE6}"/>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149CB7E-2CC4-4D9C-8D29-B13D8B5CF1EB}"/>
              </a:ext>
            </a:extLst>
          </p:cNvPr>
          <p:cNvSpPr>
            <a:spLocks noGrp="1"/>
          </p:cNvSpPr>
          <p:nvPr>
            <p:ph type="dt" sz="half" idx="10"/>
          </p:nvPr>
        </p:nvSpPr>
        <p:spPr/>
        <p:txBody>
          <a:bodyPr/>
          <a:lstStyle/>
          <a:p>
            <a:fld id="{F85BB542-3E00-4E5D-994C-D717D034A2EC}" type="datetimeFigureOut">
              <a:rPr kumimoji="1" lang="ja-JP" altLang="en-US" smtClean="0"/>
              <a:t>2022/2/15</a:t>
            </a:fld>
            <a:endParaRPr kumimoji="1" lang="ja-JP" altLang="en-US"/>
          </a:p>
        </p:txBody>
      </p:sp>
      <p:sp>
        <p:nvSpPr>
          <p:cNvPr id="5" name="フッター プレースホルダー 4">
            <a:extLst>
              <a:ext uri="{FF2B5EF4-FFF2-40B4-BE49-F238E27FC236}">
                <a16:creationId xmlns:a16="http://schemas.microsoft.com/office/drawing/2014/main" id="{2D769133-2136-44BC-9D08-FE274597A7E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F78B814-ED7E-4C3B-982E-D2DA5C88BB68}"/>
              </a:ext>
            </a:extLst>
          </p:cNvPr>
          <p:cNvSpPr>
            <a:spLocks noGrp="1"/>
          </p:cNvSpPr>
          <p:nvPr>
            <p:ph type="sldNum" sz="quarter" idx="12"/>
          </p:nvPr>
        </p:nvSpPr>
        <p:spPr/>
        <p:txBody>
          <a:bodyPr/>
          <a:lstStyle/>
          <a:p>
            <a:fld id="{F81A319B-E035-47AE-B105-FB32B465A399}" type="slidenum">
              <a:rPr kumimoji="1" lang="ja-JP" altLang="en-US" smtClean="0"/>
              <a:t>‹#›</a:t>
            </a:fld>
            <a:endParaRPr kumimoji="1" lang="ja-JP" altLang="en-US"/>
          </a:p>
        </p:txBody>
      </p:sp>
    </p:spTree>
    <p:extLst>
      <p:ext uri="{BB962C8B-B14F-4D97-AF65-F5344CB8AC3E}">
        <p14:creationId xmlns:p14="http://schemas.microsoft.com/office/powerpoint/2010/main" val="42828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D49B2D-139D-4373-88D8-C6127D746DD5}"/>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BDED96D-966C-4D31-9CDA-051B6F945C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CC66FF5-22D3-4B01-939C-B611A82E0837}"/>
              </a:ext>
            </a:extLst>
          </p:cNvPr>
          <p:cNvSpPr>
            <a:spLocks noGrp="1"/>
          </p:cNvSpPr>
          <p:nvPr>
            <p:ph type="dt" sz="half" idx="10"/>
          </p:nvPr>
        </p:nvSpPr>
        <p:spPr/>
        <p:txBody>
          <a:bodyPr/>
          <a:lstStyle/>
          <a:p>
            <a:fld id="{F85BB542-3E00-4E5D-994C-D717D034A2EC}" type="datetimeFigureOut">
              <a:rPr kumimoji="1" lang="ja-JP" altLang="en-US" smtClean="0"/>
              <a:t>2022/2/15</a:t>
            </a:fld>
            <a:endParaRPr kumimoji="1" lang="ja-JP" altLang="en-US"/>
          </a:p>
        </p:txBody>
      </p:sp>
      <p:sp>
        <p:nvSpPr>
          <p:cNvPr id="5" name="フッター プレースホルダー 4">
            <a:extLst>
              <a:ext uri="{FF2B5EF4-FFF2-40B4-BE49-F238E27FC236}">
                <a16:creationId xmlns:a16="http://schemas.microsoft.com/office/drawing/2014/main" id="{EA98A239-E52F-4AEE-8F9A-DC17E657842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1D2B666-9B56-443C-B6AE-75D4AE834679}"/>
              </a:ext>
            </a:extLst>
          </p:cNvPr>
          <p:cNvSpPr>
            <a:spLocks noGrp="1"/>
          </p:cNvSpPr>
          <p:nvPr>
            <p:ph type="sldNum" sz="quarter" idx="12"/>
          </p:nvPr>
        </p:nvSpPr>
        <p:spPr/>
        <p:txBody>
          <a:bodyPr/>
          <a:lstStyle/>
          <a:p>
            <a:fld id="{F81A319B-E035-47AE-B105-FB32B465A399}" type="slidenum">
              <a:rPr kumimoji="1" lang="ja-JP" altLang="en-US" smtClean="0"/>
              <a:t>‹#›</a:t>
            </a:fld>
            <a:endParaRPr kumimoji="1" lang="ja-JP" altLang="en-US"/>
          </a:p>
        </p:txBody>
      </p:sp>
    </p:spTree>
    <p:extLst>
      <p:ext uri="{BB962C8B-B14F-4D97-AF65-F5344CB8AC3E}">
        <p14:creationId xmlns:p14="http://schemas.microsoft.com/office/powerpoint/2010/main" val="2182202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7FAA0E-5C7B-4D80-B462-238B3286749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4417373-3F22-4E2A-A7A7-694CB589BADD}"/>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5CCE390C-493E-4B28-AEBD-E7DF11976B19}"/>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10542ECE-21A8-4EA1-95C9-7319FD36700B}"/>
              </a:ext>
            </a:extLst>
          </p:cNvPr>
          <p:cNvSpPr>
            <a:spLocks noGrp="1"/>
          </p:cNvSpPr>
          <p:nvPr>
            <p:ph type="dt" sz="half" idx="10"/>
          </p:nvPr>
        </p:nvSpPr>
        <p:spPr/>
        <p:txBody>
          <a:bodyPr/>
          <a:lstStyle/>
          <a:p>
            <a:fld id="{F85BB542-3E00-4E5D-994C-D717D034A2EC}" type="datetimeFigureOut">
              <a:rPr kumimoji="1" lang="ja-JP" altLang="en-US" smtClean="0"/>
              <a:t>2022/2/15</a:t>
            </a:fld>
            <a:endParaRPr kumimoji="1" lang="ja-JP" altLang="en-US"/>
          </a:p>
        </p:txBody>
      </p:sp>
      <p:sp>
        <p:nvSpPr>
          <p:cNvPr id="6" name="フッター プレースホルダー 5">
            <a:extLst>
              <a:ext uri="{FF2B5EF4-FFF2-40B4-BE49-F238E27FC236}">
                <a16:creationId xmlns:a16="http://schemas.microsoft.com/office/drawing/2014/main" id="{F97BB152-50D9-4913-898A-1FAC36936CC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B7B4E07-6EBD-4501-A42C-D7AB77714283}"/>
              </a:ext>
            </a:extLst>
          </p:cNvPr>
          <p:cNvSpPr>
            <a:spLocks noGrp="1"/>
          </p:cNvSpPr>
          <p:nvPr>
            <p:ph type="sldNum" sz="quarter" idx="12"/>
          </p:nvPr>
        </p:nvSpPr>
        <p:spPr/>
        <p:txBody>
          <a:bodyPr/>
          <a:lstStyle/>
          <a:p>
            <a:fld id="{F81A319B-E035-47AE-B105-FB32B465A399}" type="slidenum">
              <a:rPr kumimoji="1" lang="ja-JP" altLang="en-US" smtClean="0"/>
              <a:t>‹#›</a:t>
            </a:fld>
            <a:endParaRPr kumimoji="1" lang="ja-JP" altLang="en-US"/>
          </a:p>
        </p:txBody>
      </p:sp>
    </p:spTree>
    <p:extLst>
      <p:ext uri="{BB962C8B-B14F-4D97-AF65-F5344CB8AC3E}">
        <p14:creationId xmlns:p14="http://schemas.microsoft.com/office/powerpoint/2010/main" val="2424700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1B63E8-107E-44F4-9E07-4C8DE99198F9}"/>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6FE475A-04F9-4873-8992-2DD1E98B97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5CBECB54-E105-4920-8FA5-7A714548C2CD}"/>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BD2CDF38-8786-4A47-92F1-C5DBAF86E7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2B8A278D-F375-4BC0-97E9-87121447CF84}"/>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C5501513-EE00-491E-9711-407A4516F680}"/>
              </a:ext>
            </a:extLst>
          </p:cNvPr>
          <p:cNvSpPr>
            <a:spLocks noGrp="1"/>
          </p:cNvSpPr>
          <p:nvPr>
            <p:ph type="dt" sz="half" idx="10"/>
          </p:nvPr>
        </p:nvSpPr>
        <p:spPr/>
        <p:txBody>
          <a:bodyPr/>
          <a:lstStyle/>
          <a:p>
            <a:fld id="{F85BB542-3E00-4E5D-994C-D717D034A2EC}" type="datetimeFigureOut">
              <a:rPr kumimoji="1" lang="ja-JP" altLang="en-US" smtClean="0"/>
              <a:t>2022/2/15</a:t>
            </a:fld>
            <a:endParaRPr kumimoji="1" lang="ja-JP" altLang="en-US"/>
          </a:p>
        </p:txBody>
      </p:sp>
      <p:sp>
        <p:nvSpPr>
          <p:cNvPr id="8" name="フッター プレースホルダー 7">
            <a:extLst>
              <a:ext uri="{FF2B5EF4-FFF2-40B4-BE49-F238E27FC236}">
                <a16:creationId xmlns:a16="http://schemas.microsoft.com/office/drawing/2014/main" id="{E6BF7395-8142-4005-B3C9-C72D88C48D05}"/>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FF6F2665-035E-4BB5-9A27-AC0B6583A5AE}"/>
              </a:ext>
            </a:extLst>
          </p:cNvPr>
          <p:cNvSpPr>
            <a:spLocks noGrp="1"/>
          </p:cNvSpPr>
          <p:nvPr>
            <p:ph type="sldNum" sz="quarter" idx="12"/>
          </p:nvPr>
        </p:nvSpPr>
        <p:spPr/>
        <p:txBody>
          <a:bodyPr/>
          <a:lstStyle/>
          <a:p>
            <a:fld id="{F81A319B-E035-47AE-B105-FB32B465A399}" type="slidenum">
              <a:rPr kumimoji="1" lang="ja-JP" altLang="en-US" smtClean="0"/>
              <a:t>‹#›</a:t>
            </a:fld>
            <a:endParaRPr kumimoji="1" lang="ja-JP" altLang="en-US"/>
          </a:p>
        </p:txBody>
      </p:sp>
    </p:spTree>
    <p:extLst>
      <p:ext uri="{BB962C8B-B14F-4D97-AF65-F5344CB8AC3E}">
        <p14:creationId xmlns:p14="http://schemas.microsoft.com/office/powerpoint/2010/main" val="25172450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F53FCB-1280-4C9C-BC69-A04DC37F9A80}"/>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0753F1D8-6D76-4147-B022-C021136F6C8B}"/>
              </a:ext>
            </a:extLst>
          </p:cNvPr>
          <p:cNvSpPr>
            <a:spLocks noGrp="1"/>
          </p:cNvSpPr>
          <p:nvPr>
            <p:ph type="dt" sz="half" idx="10"/>
          </p:nvPr>
        </p:nvSpPr>
        <p:spPr/>
        <p:txBody>
          <a:bodyPr/>
          <a:lstStyle/>
          <a:p>
            <a:fld id="{F85BB542-3E00-4E5D-994C-D717D034A2EC}" type="datetimeFigureOut">
              <a:rPr kumimoji="1" lang="ja-JP" altLang="en-US" smtClean="0"/>
              <a:t>2022/2/15</a:t>
            </a:fld>
            <a:endParaRPr kumimoji="1" lang="ja-JP" altLang="en-US"/>
          </a:p>
        </p:txBody>
      </p:sp>
      <p:sp>
        <p:nvSpPr>
          <p:cNvPr id="4" name="フッター プレースホルダー 3">
            <a:extLst>
              <a:ext uri="{FF2B5EF4-FFF2-40B4-BE49-F238E27FC236}">
                <a16:creationId xmlns:a16="http://schemas.microsoft.com/office/drawing/2014/main" id="{4107DFEB-1881-4E43-9969-12CAF447E140}"/>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91176FFA-403B-4893-B430-86920E3A4CE7}"/>
              </a:ext>
            </a:extLst>
          </p:cNvPr>
          <p:cNvSpPr>
            <a:spLocks noGrp="1"/>
          </p:cNvSpPr>
          <p:nvPr>
            <p:ph type="sldNum" sz="quarter" idx="12"/>
          </p:nvPr>
        </p:nvSpPr>
        <p:spPr/>
        <p:txBody>
          <a:bodyPr/>
          <a:lstStyle/>
          <a:p>
            <a:fld id="{F81A319B-E035-47AE-B105-FB32B465A399}" type="slidenum">
              <a:rPr kumimoji="1" lang="ja-JP" altLang="en-US" smtClean="0"/>
              <a:t>‹#›</a:t>
            </a:fld>
            <a:endParaRPr kumimoji="1" lang="ja-JP" altLang="en-US"/>
          </a:p>
        </p:txBody>
      </p:sp>
    </p:spTree>
    <p:extLst>
      <p:ext uri="{BB962C8B-B14F-4D97-AF65-F5344CB8AC3E}">
        <p14:creationId xmlns:p14="http://schemas.microsoft.com/office/powerpoint/2010/main" val="1308049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800479C-C30B-42BF-82FD-2ACECB363458}"/>
              </a:ext>
            </a:extLst>
          </p:cNvPr>
          <p:cNvSpPr>
            <a:spLocks noGrp="1"/>
          </p:cNvSpPr>
          <p:nvPr>
            <p:ph type="dt" sz="half" idx="10"/>
          </p:nvPr>
        </p:nvSpPr>
        <p:spPr/>
        <p:txBody>
          <a:bodyPr/>
          <a:lstStyle/>
          <a:p>
            <a:fld id="{F85BB542-3E00-4E5D-994C-D717D034A2EC}" type="datetimeFigureOut">
              <a:rPr kumimoji="1" lang="ja-JP" altLang="en-US" smtClean="0"/>
              <a:t>2022/2/15</a:t>
            </a:fld>
            <a:endParaRPr kumimoji="1" lang="ja-JP" altLang="en-US"/>
          </a:p>
        </p:txBody>
      </p:sp>
      <p:sp>
        <p:nvSpPr>
          <p:cNvPr id="3" name="フッター プレースホルダー 2">
            <a:extLst>
              <a:ext uri="{FF2B5EF4-FFF2-40B4-BE49-F238E27FC236}">
                <a16:creationId xmlns:a16="http://schemas.microsoft.com/office/drawing/2014/main" id="{18766E79-D0A1-4158-8090-A2170A93045B}"/>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89E8E1C0-AC4F-4D69-8958-F5C80E852E88}"/>
              </a:ext>
            </a:extLst>
          </p:cNvPr>
          <p:cNvSpPr>
            <a:spLocks noGrp="1"/>
          </p:cNvSpPr>
          <p:nvPr>
            <p:ph type="sldNum" sz="quarter" idx="12"/>
          </p:nvPr>
        </p:nvSpPr>
        <p:spPr/>
        <p:txBody>
          <a:bodyPr/>
          <a:lstStyle/>
          <a:p>
            <a:fld id="{F81A319B-E035-47AE-B105-FB32B465A399}" type="slidenum">
              <a:rPr kumimoji="1" lang="ja-JP" altLang="en-US" smtClean="0"/>
              <a:t>‹#›</a:t>
            </a:fld>
            <a:endParaRPr kumimoji="1" lang="ja-JP" altLang="en-US"/>
          </a:p>
        </p:txBody>
      </p:sp>
    </p:spTree>
    <p:extLst>
      <p:ext uri="{BB962C8B-B14F-4D97-AF65-F5344CB8AC3E}">
        <p14:creationId xmlns:p14="http://schemas.microsoft.com/office/powerpoint/2010/main" val="823992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362C94-6C75-48A7-A0B5-31DA011306F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7680AD4-1345-4916-A305-311A0B2ED6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655241E9-4290-4B79-B6AF-74A542310D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4B58B6A6-3B89-4721-91FA-9B12E37D73DE}"/>
              </a:ext>
            </a:extLst>
          </p:cNvPr>
          <p:cNvSpPr>
            <a:spLocks noGrp="1"/>
          </p:cNvSpPr>
          <p:nvPr>
            <p:ph type="dt" sz="half" idx="10"/>
          </p:nvPr>
        </p:nvSpPr>
        <p:spPr/>
        <p:txBody>
          <a:bodyPr/>
          <a:lstStyle/>
          <a:p>
            <a:fld id="{F85BB542-3E00-4E5D-994C-D717D034A2EC}" type="datetimeFigureOut">
              <a:rPr kumimoji="1" lang="ja-JP" altLang="en-US" smtClean="0"/>
              <a:t>2022/2/15</a:t>
            </a:fld>
            <a:endParaRPr kumimoji="1" lang="ja-JP" altLang="en-US"/>
          </a:p>
        </p:txBody>
      </p:sp>
      <p:sp>
        <p:nvSpPr>
          <p:cNvPr id="6" name="フッター プレースホルダー 5">
            <a:extLst>
              <a:ext uri="{FF2B5EF4-FFF2-40B4-BE49-F238E27FC236}">
                <a16:creationId xmlns:a16="http://schemas.microsoft.com/office/drawing/2014/main" id="{73C056FD-E22F-45CC-8D03-0B08B1AFB3E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7E9C9BA-1FAA-44FA-9874-2E33922AECD0}"/>
              </a:ext>
            </a:extLst>
          </p:cNvPr>
          <p:cNvSpPr>
            <a:spLocks noGrp="1"/>
          </p:cNvSpPr>
          <p:nvPr>
            <p:ph type="sldNum" sz="quarter" idx="12"/>
          </p:nvPr>
        </p:nvSpPr>
        <p:spPr/>
        <p:txBody>
          <a:bodyPr/>
          <a:lstStyle/>
          <a:p>
            <a:fld id="{F81A319B-E035-47AE-B105-FB32B465A399}" type="slidenum">
              <a:rPr kumimoji="1" lang="ja-JP" altLang="en-US" smtClean="0"/>
              <a:t>‹#›</a:t>
            </a:fld>
            <a:endParaRPr kumimoji="1" lang="ja-JP" altLang="en-US"/>
          </a:p>
        </p:txBody>
      </p:sp>
    </p:spTree>
    <p:extLst>
      <p:ext uri="{BB962C8B-B14F-4D97-AF65-F5344CB8AC3E}">
        <p14:creationId xmlns:p14="http://schemas.microsoft.com/office/powerpoint/2010/main" val="41254020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01EC90-AA82-4C35-B601-6492146C9F9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95E5ECFD-F80C-4537-808D-A9F9B77E82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C18658B-C5F5-4580-8903-005CD3A368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39EB00DC-B4DB-4D01-B783-3C29CB75902B}"/>
              </a:ext>
            </a:extLst>
          </p:cNvPr>
          <p:cNvSpPr>
            <a:spLocks noGrp="1"/>
          </p:cNvSpPr>
          <p:nvPr>
            <p:ph type="dt" sz="half" idx="10"/>
          </p:nvPr>
        </p:nvSpPr>
        <p:spPr/>
        <p:txBody>
          <a:bodyPr/>
          <a:lstStyle/>
          <a:p>
            <a:fld id="{F85BB542-3E00-4E5D-994C-D717D034A2EC}" type="datetimeFigureOut">
              <a:rPr kumimoji="1" lang="ja-JP" altLang="en-US" smtClean="0"/>
              <a:t>2022/2/15</a:t>
            </a:fld>
            <a:endParaRPr kumimoji="1" lang="ja-JP" altLang="en-US"/>
          </a:p>
        </p:txBody>
      </p:sp>
      <p:sp>
        <p:nvSpPr>
          <p:cNvPr id="6" name="フッター プレースホルダー 5">
            <a:extLst>
              <a:ext uri="{FF2B5EF4-FFF2-40B4-BE49-F238E27FC236}">
                <a16:creationId xmlns:a16="http://schemas.microsoft.com/office/drawing/2014/main" id="{E8EA3B45-D3F4-48F9-B76B-B8C7C16F758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97DAA12-1F18-4EFC-BC8B-2E307BF1A7E7}"/>
              </a:ext>
            </a:extLst>
          </p:cNvPr>
          <p:cNvSpPr>
            <a:spLocks noGrp="1"/>
          </p:cNvSpPr>
          <p:nvPr>
            <p:ph type="sldNum" sz="quarter" idx="12"/>
          </p:nvPr>
        </p:nvSpPr>
        <p:spPr/>
        <p:txBody>
          <a:bodyPr/>
          <a:lstStyle/>
          <a:p>
            <a:fld id="{F81A319B-E035-47AE-B105-FB32B465A399}" type="slidenum">
              <a:rPr kumimoji="1" lang="ja-JP" altLang="en-US" smtClean="0"/>
              <a:t>‹#›</a:t>
            </a:fld>
            <a:endParaRPr kumimoji="1" lang="ja-JP" altLang="en-US"/>
          </a:p>
        </p:txBody>
      </p:sp>
    </p:spTree>
    <p:extLst>
      <p:ext uri="{BB962C8B-B14F-4D97-AF65-F5344CB8AC3E}">
        <p14:creationId xmlns:p14="http://schemas.microsoft.com/office/powerpoint/2010/main" val="2018248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1BB862B-23B7-47A5-A4BB-38C2485E7E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AEF5A1D-1253-4C80-8DBF-982C4755D6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F49C7ED-FCBD-45AB-A764-4DB8F0E99B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5BB542-3E00-4E5D-994C-D717D034A2EC}" type="datetimeFigureOut">
              <a:rPr kumimoji="1" lang="ja-JP" altLang="en-US" smtClean="0"/>
              <a:t>2022/2/15</a:t>
            </a:fld>
            <a:endParaRPr kumimoji="1" lang="ja-JP" altLang="en-US"/>
          </a:p>
        </p:txBody>
      </p:sp>
      <p:sp>
        <p:nvSpPr>
          <p:cNvPr id="5" name="フッター プレースホルダー 4">
            <a:extLst>
              <a:ext uri="{FF2B5EF4-FFF2-40B4-BE49-F238E27FC236}">
                <a16:creationId xmlns:a16="http://schemas.microsoft.com/office/drawing/2014/main" id="{56C1CD56-E33B-40CD-859F-430617CE34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D727B344-9228-49DB-B970-9808D2D828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1A319B-E035-47AE-B105-FB32B465A399}" type="slidenum">
              <a:rPr kumimoji="1" lang="ja-JP" altLang="en-US" smtClean="0"/>
              <a:t>‹#›</a:t>
            </a:fld>
            <a:endParaRPr kumimoji="1" lang="ja-JP" altLang="en-US"/>
          </a:p>
        </p:txBody>
      </p:sp>
    </p:spTree>
    <p:extLst>
      <p:ext uri="{BB962C8B-B14F-4D97-AF65-F5344CB8AC3E}">
        <p14:creationId xmlns:p14="http://schemas.microsoft.com/office/powerpoint/2010/main" val="18247051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5" Type="http://schemas.microsoft.com/office/2007/relationships/hdphoto" Target="../media/hdphoto21.wdp"/><Relationship Id="rId4" Type="http://schemas.openxmlformats.org/officeDocument/2006/relationships/image" Target="../media/image56.png"/></Relationships>
</file>

<file path=ppt/slides/_rels/slide11.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jpe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55.png"/><Relationship Id="rId5" Type="http://schemas.openxmlformats.org/officeDocument/2006/relationships/image" Target="../media/image60.jpeg"/><Relationship Id="rId10" Type="http://schemas.openxmlformats.org/officeDocument/2006/relationships/image" Target="../media/image65.png"/><Relationship Id="rId4" Type="http://schemas.openxmlformats.org/officeDocument/2006/relationships/image" Target="../media/image59.jpeg"/><Relationship Id="rId9" Type="http://schemas.openxmlformats.org/officeDocument/2006/relationships/image" Target="../media/image64.png"/></Relationships>
</file>

<file path=ppt/slides/_rels/slide12.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3" Type="http://schemas.microsoft.com/office/2007/relationships/hdphoto" Target="../media/hdphoto7.wdp"/><Relationship Id="rId18" Type="http://schemas.openxmlformats.org/officeDocument/2006/relationships/image" Target="../media/image16.png"/><Relationship Id="rId26" Type="http://schemas.openxmlformats.org/officeDocument/2006/relationships/image" Target="../media/image20.png"/><Relationship Id="rId21" Type="http://schemas.microsoft.com/office/2007/relationships/hdphoto" Target="../media/hdphoto11.wdp"/><Relationship Id="rId34" Type="http://schemas.openxmlformats.org/officeDocument/2006/relationships/image" Target="../media/image24.png"/><Relationship Id="rId7" Type="http://schemas.microsoft.com/office/2007/relationships/hdphoto" Target="../media/hdphoto4.wdp"/><Relationship Id="rId12" Type="http://schemas.openxmlformats.org/officeDocument/2006/relationships/image" Target="../media/image13.png"/><Relationship Id="rId17" Type="http://schemas.microsoft.com/office/2007/relationships/hdphoto" Target="../media/hdphoto9.wdp"/><Relationship Id="rId25" Type="http://schemas.microsoft.com/office/2007/relationships/hdphoto" Target="../media/hdphoto13.wdp"/><Relationship Id="rId33" Type="http://schemas.microsoft.com/office/2007/relationships/hdphoto" Target="../media/hdphoto17.wdp"/><Relationship Id="rId2" Type="http://schemas.openxmlformats.org/officeDocument/2006/relationships/image" Target="../media/image8.png"/><Relationship Id="rId16" Type="http://schemas.openxmlformats.org/officeDocument/2006/relationships/image" Target="../media/image15.png"/><Relationship Id="rId20" Type="http://schemas.openxmlformats.org/officeDocument/2006/relationships/image" Target="../media/image17.png"/><Relationship Id="rId29" Type="http://schemas.microsoft.com/office/2007/relationships/hdphoto" Target="../media/hdphoto15.wdp"/><Relationship Id="rId1" Type="http://schemas.openxmlformats.org/officeDocument/2006/relationships/slideLayout" Target="../slideLayouts/slideLayout2.xml"/><Relationship Id="rId6" Type="http://schemas.openxmlformats.org/officeDocument/2006/relationships/image" Target="../media/image10.png"/><Relationship Id="rId11" Type="http://schemas.microsoft.com/office/2007/relationships/hdphoto" Target="../media/hdphoto6.wdp"/><Relationship Id="rId24" Type="http://schemas.openxmlformats.org/officeDocument/2006/relationships/image" Target="../media/image19.png"/><Relationship Id="rId32" Type="http://schemas.openxmlformats.org/officeDocument/2006/relationships/image" Target="../media/image23.png"/><Relationship Id="rId37" Type="http://schemas.microsoft.com/office/2007/relationships/hdphoto" Target="../media/hdphoto19.wdp"/><Relationship Id="rId5" Type="http://schemas.microsoft.com/office/2007/relationships/hdphoto" Target="../media/hdphoto3.wdp"/><Relationship Id="rId15" Type="http://schemas.microsoft.com/office/2007/relationships/hdphoto" Target="../media/hdphoto8.wdp"/><Relationship Id="rId23" Type="http://schemas.microsoft.com/office/2007/relationships/hdphoto" Target="../media/hdphoto12.wdp"/><Relationship Id="rId28" Type="http://schemas.openxmlformats.org/officeDocument/2006/relationships/image" Target="../media/image21.png"/><Relationship Id="rId36" Type="http://schemas.openxmlformats.org/officeDocument/2006/relationships/image" Target="../media/image25.png"/><Relationship Id="rId10" Type="http://schemas.openxmlformats.org/officeDocument/2006/relationships/image" Target="../media/image12.png"/><Relationship Id="rId19" Type="http://schemas.microsoft.com/office/2007/relationships/hdphoto" Target="../media/hdphoto10.wdp"/><Relationship Id="rId31" Type="http://schemas.microsoft.com/office/2007/relationships/hdphoto" Target="../media/hdphoto16.wdp"/><Relationship Id="rId4" Type="http://schemas.openxmlformats.org/officeDocument/2006/relationships/image" Target="../media/image9.png"/><Relationship Id="rId9" Type="http://schemas.microsoft.com/office/2007/relationships/hdphoto" Target="../media/hdphoto5.wdp"/><Relationship Id="rId14" Type="http://schemas.openxmlformats.org/officeDocument/2006/relationships/image" Target="../media/image14.png"/><Relationship Id="rId22" Type="http://schemas.openxmlformats.org/officeDocument/2006/relationships/image" Target="../media/image18.png"/><Relationship Id="rId27" Type="http://schemas.microsoft.com/office/2007/relationships/hdphoto" Target="../media/hdphoto14.wdp"/><Relationship Id="rId30" Type="http://schemas.openxmlformats.org/officeDocument/2006/relationships/image" Target="../media/image22.png"/><Relationship Id="rId35" Type="http://schemas.microsoft.com/office/2007/relationships/hdphoto" Target="../media/hdphoto18.wdp"/><Relationship Id="rId8" Type="http://schemas.openxmlformats.org/officeDocument/2006/relationships/image" Target="../media/image11.png"/><Relationship Id="rId3" Type="http://schemas.microsoft.com/office/2007/relationships/hdphoto" Target="../media/hdphoto2.wdp"/></Relationships>
</file>

<file path=ppt/slides/_rels/slide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7.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microsoft.com/office/2007/relationships/hdphoto" Target="../media/hdphoto20.wdp"/><Relationship Id="rId10" Type="http://schemas.openxmlformats.org/officeDocument/2006/relationships/image" Target="../media/image33.png"/><Relationship Id="rId4" Type="http://schemas.openxmlformats.org/officeDocument/2006/relationships/image" Target="../media/image28.png"/><Relationship Id="rId9"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9.png"/><Relationship Id="rId7" Type="http://schemas.openxmlformats.org/officeDocument/2006/relationships/image" Target="../media/image43.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42.png"/><Relationship Id="rId4" Type="http://schemas.openxmlformats.org/officeDocument/2006/relationships/image" Target="../media/image50.png"/><Relationship Id="rId9"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図 24" descr="背景パターン&#10;&#10;自動的に生成された説明">
            <a:extLst>
              <a:ext uri="{FF2B5EF4-FFF2-40B4-BE49-F238E27FC236}">
                <a16:creationId xmlns:a16="http://schemas.microsoft.com/office/drawing/2014/main" id="{CE9F13D1-A544-4048-9558-53D78868C3E3}"/>
              </a:ext>
            </a:extLst>
          </p:cNvPr>
          <p:cNvPicPr>
            <a:picLocks noChangeAspect="1"/>
          </p:cNvPicPr>
          <p:nvPr/>
        </p:nvPicPr>
        <p:blipFill>
          <a:blip r:embed="rId2">
            <a:alphaModFix amt="7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 name="正方形/長方形 21">
            <a:extLst>
              <a:ext uri="{FF2B5EF4-FFF2-40B4-BE49-F238E27FC236}">
                <a16:creationId xmlns:a16="http://schemas.microsoft.com/office/drawing/2014/main" id="{7D1A6373-C5C8-4E8F-B115-B533F0A083B1}"/>
              </a:ext>
            </a:extLst>
          </p:cNvPr>
          <p:cNvSpPr/>
          <p:nvPr/>
        </p:nvSpPr>
        <p:spPr>
          <a:xfrm>
            <a:off x="182880" y="233680"/>
            <a:ext cx="11816080" cy="3596640"/>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3" name="グループ化 12">
            <a:extLst>
              <a:ext uri="{FF2B5EF4-FFF2-40B4-BE49-F238E27FC236}">
                <a16:creationId xmlns:a16="http://schemas.microsoft.com/office/drawing/2014/main" id="{4E621498-3E34-4953-9116-A6F656818BF8}"/>
              </a:ext>
            </a:extLst>
          </p:cNvPr>
          <p:cNvGrpSpPr/>
          <p:nvPr/>
        </p:nvGrpSpPr>
        <p:grpSpPr>
          <a:xfrm>
            <a:off x="372259" y="400857"/>
            <a:ext cx="11447481" cy="3297383"/>
            <a:chOff x="1819564" y="1173017"/>
            <a:chExt cx="8432800" cy="2429021"/>
          </a:xfrm>
        </p:grpSpPr>
        <p:grpSp>
          <p:nvGrpSpPr>
            <p:cNvPr id="8" name="グループ化 7">
              <a:extLst>
                <a:ext uri="{FF2B5EF4-FFF2-40B4-BE49-F238E27FC236}">
                  <a16:creationId xmlns:a16="http://schemas.microsoft.com/office/drawing/2014/main" id="{C74025CB-6E21-4A16-AB9D-93BA81C474AF}"/>
                </a:ext>
              </a:extLst>
            </p:cNvPr>
            <p:cNvGrpSpPr/>
            <p:nvPr/>
          </p:nvGrpSpPr>
          <p:grpSpPr>
            <a:xfrm>
              <a:off x="1819564" y="1173017"/>
              <a:ext cx="8432800" cy="2429021"/>
              <a:chOff x="1819564" y="1173017"/>
              <a:chExt cx="8432800" cy="2429021"/>
            </a:xfrm>
          </p:grpSpPr>
          <p:sp>
            <p:nvSpPr>
              <p:cNvPr id="6" name="正方形/長方形 5">
                <a:extLst>
                  <a:ext uri="{FF2B5EF4-FFF2-40B4-BE49-F238E27FC236}">
                    <a16:creationId xmlns:a16="http://schemas.microsoft.com/office/drawing/2014/main" id="{C5A0E552-EF1A-44A5-AD0B-73E988390665}"/>
                  </a:ext>
                </a:extLst>
              </p:cNvPr>
              <p:cNvSpPr/>
              <p:nvPr/>
            </p:nvSpPr>
            <p:spPr>
              <a:xfrm>
                <a:off x="1819564" y="1173017"/>
                <a:ext cx="8432800" cy="2429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1D32FCAF-1332-4B0E-8C05-B3252ED75E68}"/>
                  </a:ext>
                </a:extLst>
              </p:cNvPr>
              <p:cNvSpPr/>
              <p:nvPr/>
            </p:nvSpPr>
            <p:spPr>
              <a:xfrm>
                <a:off x="1971964" y="1325418"/>
                <a:ext cx="8114145" cy="2103582"/>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0" name="図 9" descr="モニター画面に映る文字&#10;&#10;自動的に生成された説明">
              <a:extLst>
                <a:ext uri="{FF2B5EF4-FFF2-40B4-BE49-F238E27FC236}">
                  <a16:creationId xmlns:a16="http://schemas.microsoft.com/office/drawing/2014/main" id="{ED17E5D1-C447-4A86-B42F-61C7CAF4851A}"/>
                </a:ext>
              </a:extLst>
            </p:cNvPr>
            <p:cNvPicPr>
              <a:picLocks noChangeAspect="1"/>
            </p:cNvPicPr>
            <p:nvPr/>
          </p:nvPicPr>
          <p:blipFill rotWithShape="1">
            <a:blip r:embed="rId3">
              <a:extLst>
                <a:ext uri="{28A0092B-C50C-407E-A947-70E740481C1C}">
                  <a14:useLocalDpi xmlns:a14="http://schemas.microsoft.com/office/drawing/2010/main" val="0"/>
                </a:ext>
              </a:extLst>
            </a:blip>
            <a:srcRect l="19371" t="34215" r="20473" b="13414"/>
            <a:stretch/>
          </p:blipFill>
          <p:spPr>
            <a:xfrm>
              <a:off x="2401916" y="1438364"/>
              <a:ext cx="7254240" cy="1784943"/>
            </a:xfrm>
            <a:prstGeom prst="rect">
              <a:avLst/>
            </a:prstGeom>
          </p:spPr>
        </p:pic>
      </p:grpSp>
      <p:pic>
        <p:nvPicPr>
          <p:cNvPr id="5" name="図 4" descr="ダイアグラム&#10;&#10;低い精度で自動的に生成された説明">
            <a:extLst>
              <a:ext uri="{FF2B5EF4-FFF2-40B4-BE49-F238E27FC236}">
                <a16:creationId xmlns:a16="http://schemas.microsoft.com/office/drawing/2014/main" id="{22D6C20C-BEBD-459D-9954-006641CC7D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9346" y="2972224"/>
            <a:ext cx="7534175" cy="3815579"/>
          </a:xfrm>
          <a:prstGeom prst="rect">
            <a:avLst/>
          </a:prstGeom>
        </p:spPr>
      </p:pic>
      <p:pic>
        <p:nvPicPr>
          <p:cNvPr id="4" name="図 3" descr="図形, 矢印&#10;&#10;自動的に生成された説明">
            <a:extLst>
              <a:ext uri="{FF2B5EF4-FFF2-40B4-BE49-F238E27FC236}">
                <a16:creationId xmlns:a16="http://schemas.microsoft.com/office/drawing/2014/main" id="{C25ACACA-C7EA-4639-801B-B39134AB3D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212" y="2628900"/>
            <a:ext cx="7102911" cy="6679027"/>
          </a:xfrm>
          <a:prstGeom prst="rect">
            <a:avLst/>
          </a:prstGeom>
        </p:spPr>
      </p:pic>
    </p:spTree>
    <p:extLst>
      <p:ext uri="{BB962C8B-B14F-4D97-AF65-F5344CB8AC3E}">
        <p14:creationId xmlns:p14="http://schemas.microsoft.com/office/powerpoint/2010/main" val="2026501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1500"/>
                                        <p:tgtEl>
                                          <p:spTgt spid="5"/>
                                        </p:tgtEl>
                                      </p:cBhvr>
                                    </p:animEffect>
                                  </p:childTnLst>
                                </p:cTn>
                              </p:par>
                              <p:par>
                                <p:cTn id="16" presetID="18" presetClass="entr" presetSubtype="12"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strips(downLeft)">
                                      <p:cBhvr>
                                        <p:cTn id="18" dur="2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正方形/長方形 22">
            <a:extLst>
              <a:ext uri="{FF2B5EF4-FFF2-40B4-BE49-F238E27FC236}">
                <a16:creationId xmlns:a16="http://schemas.microsoft.com/office/drawing/2014/main" id="{C573A7DB-201F-43AD-B31D-CBA257608ABB}"/>
              </a:ext>
            </a:extLst>
          </p:cNvPr>
          <p:cNvSpPr/>
          <p:nvPr/>
        </p:nvSpPr>
        <p:spPr>
          <a:xfrm>
            <a:off x="6062327" y="3129699"/>
            <a:ext cx="1546818" cy="2636620"/>
          </a:xfrm>
          <a:prstGeom prst="rect">
            <a:avLst/>
          </a:prstGeom>
          <a:gradFill>
            <a:gsLst>
              <a:gs pos="0">
                <a:schemeClr val="accent1">
                  <a:lumMod val="5000"/>
                  <a:lumOff val="95000"/>
                </a:schemeClr>
              </a:gs>
              <a:gs pos="18000">
                <a:srgbClr val="5DFFFF"/>
              </a:gs>
              <a:gs pos="100000">
                <a:srgbClr val="03A5BB"/>
              </a:gs>
            </a:gsLst>
            <a:lin ang="5400000" scaled="1"/>
          </a:gradFill>
          <a:ln>
            <a:solidFill>
              <a:srgbClr val="00B0F0"/>
            </a:solidFill>
          </a:ln>
          <a:effectLst>
            <a:outerShdw blurRad="50800" dist="50800" dir="12480000" algn="ctr" rotWithShape="0">
              <a:schemeClr val="tx1">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en-US" altLang="ja-JP" sz="1100" dirty="0">
              <a:ln w="22225">
                <a:solidFill>
                  <a:schemeClr val="bg1"/>
                </a:solidFill>
              </a:ln>
              <a:solidFill>
                <a:srgbClr val="FF0000"/>
              </a:solidFill>
              <a:latin typeface="HGS創英角ｺﾞｼｯｸUB" panose="020B0900000000000000" pitchFamily="50" charset="-128"/>
              <a:ea typeface="HGS創英角ｺﾞｼｯｸUB" panose="020B0900000000000000" pitchFamily="50" charset="-128"/>
            </a:endParaRPr>
          </a:p>
          <a:p>
            <a:pPr algn="ctr"/>
            <a:r>
              <a:rPr kumimoji="1" lang="en-US" altLang="ja-JP" sz="4000" dirty="0">
                <a:ln w="22225">
                  <a:solidFill>
                    <a:schemeClr val="bg1"/>
                  </a:solidFill>
                </a:ln>
                <a:solidFill>
                  <a:srgbClr val="FF0000"/>
                </a:solidFill>
                <a:latin typeface="HGS創英角ｺﾞｼｯｸUB" panose="020B0900000000000000" pitchFamily="50" charset="-128"/>
                <a:ea typeface="HGS創英角ｺﾞｼｯｸUB" panose="020B0900000000000000" pitchFamily="50" charset="-128"/>
              </a:rPr>
              <a:t>Lv.35</a:t>
            </a:r>
            <a:endParaRPr kumimoji="1" lang="ja-JP" altLang="en-US" sz="4000" dirty="0">
              <a:ln w="22225">
                <a:solidFill>
                  <a:schemeClr val="bg1"/>
                </a:solidFill>
              </a:ln>
              <a:solidFill>
                <a:srgbClr val="FF0000"/>
              </a:solidFill>
              <a:latin typeface="HGS創英角ｺﾞｼｯｸUB" panose="020B0900000000000000" pitchFamily="50" charset="-128"/>
              <a:ea typeface="HGS創英角ｺﾞｼｯｸUB" panose="020B0900000000000000" pitchFamily="50" charset="-128"/>
            </a:endParaRPr>
          </a:p>
        </p:txBody>
      </p:sp>
      <p:sp>
        <p:nvSpPr>
          <p:cNvPr id="24" name="正方形/長方形 23">
            <a:extLst>
              <a:ext uri="{FF2B5EF4-FFF2-40B4-BE49-F238E27FC236}">
                <a16:creationId xmlns:a16="http://schemas.microsoft.com/office/drawing/2014/main" id="{07BB04E9-A4BD-4BF8-873B-97F6355DDB8B}"/>
              </a:ext>
            </a:extLst>
          </p:cNvPr>
          <p:cNvSpPr/>
          <p:nvPr/>
        </p:nvSpPr>
        <p:spPr>
          <a:xfrm>
            <a:off x="1336471" y="1088967"/>
            <a:ext cx="1418253" cy="4677352"/>
          </a:xfrm>
          <a:prstGeom prst="rect">
            <a:avLst/>
          </a:prstGeom>
          <a:gradFill>
            <a:gsLst>
              <a:gs pos="0">
                <a:schemeClr val="accent1">
                  <a:lumMod val="5000"/>
                  <a:lumOff val="95000"/>
                </a:schemeClr>
              </a:gs>
              <a:gs pos="30000">
                <a:srgbClr val="5DFFFF"/>
              </a:gs>
              <a:gs pos="100000">
                <a:srgbClr val="03A5BB"/>
              </a:gs>
            </a:gsLst>
            <a:lin ang="5400000" scaled="1"/>
          </a:gradFill>
          <a:ln>
            <a:solidFill>
              <a:srgbClr val="00B0F0"/>
            </a:solidFill>
          </a:ln>
          <a:effectLst>
            <a:outerShdw blurRad="50800" dist="50800" dir="12480000" algn="ctr" rotWithShape="0">
              <a:schemeClr val="tx1">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latin typeface="HGS創英角ｺﾞｼｯｸUB" panose="020B0900000000000000" pitchFamily="50" charset="-128"/>
                <a:ea typeface="HGS創英角ｺﾞｼｯｸUB" panose="020B0900000000000000" pitchFamily="50" charset="-128"/>
              </a:rPr>
              <a:t>Lv.64</a:t>
            </a:r>
            <a:endParaRPr kumimoji="1" lang="ja-JP" altLang="en-US" sz="3200" dirty="0">
              <a:latin typeface="HGS創英角ｺﾞｼｯｸUB" panose="020B0900000000000000" pitchFamily="50" charset="-128"/>
              <a:ea typeface="HGS創英角ｺﾞｼｯｸUB" panose="020B0900000000000000" pitchFamily="50" charset="-128"/>
            </a:endParaRPr>
          </a:p>
        </p:txBody>
      </p:sp>
      <p:sp>
        <p:nvSpPr>
          <p:cNvPr id="25" name="正方形/長方形 24">
            <a:extLst>
              <a:ext uri="{FF2B5EF4-FFF2-40B4-BE49-F238E27FC236}">
                <a16:creationId xmlns:a16="http://schemas.microsoft.com/office/drawing/2014/main" id="{6A22B256-F90E-461B-8AD5-6A27BDE42C61}"/>
              </a:ext>
            </a:extLst>
          </p:cNvPr>
          <p:cNvSpPr/>
          <p:nvPr/>
        </p:nvSpPr>
        <p:spPr>
          <a:xfrm>
            <a:off x="3901079" y="1620982"/>
            <a:ext cx="1418253" cy="4145337"/>
          </a:xfrm>
          <a:prstGeom prst="rect">
            <a:avLst/>
          </a:prstGeom>
          <a:gradFill>
            <a:gsLst>
              <a:gs pos="0">
                <a:schemeClr val="accent1">
                  <a:lumMod val="5000"/>
                  <a:lumOff val="95000"/>
                </a:schemeClr>
              </a:gs>
              <a:gs pos="18000">
                <a:srgbClr val="5DFFFF"/>
              </a:gs>
              <a:gs pos="100000">
                <a:srgbClr val="03A5BB"/>
              </a:gs>
            </a:gsLst>
            <a:lin ang="5400000" scaled="1"/>
          </a:gradFill>
          <a:ln>
            <a:solidFill>
              <a:srgbClr val="00B0F0"/>
            </a:solidFill>
          </a:ln>
          <a:effectLst>
            <a:outerShdw blurRad="50800" dist="50800" dir="12480000" algn="ctr" rotWithShape="0">
              <a:schemeClr val="tx1">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latin typeface="HGS創英角ｺﾞｼｯｸUB" panose="020B0900000000000000" pitchFamily="50" charset="-128"/>
                <a:ea typeface="HGS創英角ｺﾞｼｯｸUB" panose="020B0900000000000000" pitchFamily="50" charset="-128"/>
              </a:rPr>
              <a:t>Lv.50</a:t>
            </a:r>
            <a:endParaRPr kumimoji="1" lang="ja-JP" altLang="en-US" sz="3200" dirty="0">
              <a:latin typeface="HGS創英角ｺﾞｼｯｸUB" panose="020B0900000000000000" pitchFamily="50" charset="-128"/>
              <a:ea typeface="HGS創英角ｺﾞｼｯｸUB" panose="020B0900000000000000" pitchFamily="50" charset="-128"/>
            </a:endParaRPr>
          </a:p>
        </p:txBody>
      </p:sp>
      <p:sp>
        <p:nvSpPr>
          <p:cNvPr id="2" name="正方形/長方形 1">
            <a:extLst>
              <a:ext uri="{FF2B5EF4-FFF2-40B4-BE49-F238E27FC236}">
                <a16:creationId xmlns:a16="http://schemas.microsoft.com/office/drawing/2014/main" id="{3757E039-2A20-475A-8C35-4D2D20D37108}"/>
              </a:ext>
            </a:extLst>
          </p:cNvPr>
          <p:cNvSpPr/>
          <p:nvPr/>
        </p:nvSpPr>
        <p:spPr>
          <a:xfrm>
            <a:off x="0" y="5766319"/>
            <a:ext cx="12192000" cy="109168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アイコン&#10;&#10;自動的に生成された説明">
            <a:extLst>
              <a:ext uri="{FF2B5EF4-FFF2-40B4-BE49-F238E27FC236}">
                <a16:creationId xmlns:a16="http://schemas.microsoft.com/office/drawing/2014/main" id="{9EE6FD33-2892-48A2-BB17-C93393EF3197}"/>
              </a:ext>
            </a:extLst>
          </p:cNvPr>
          <p:cNvPicPr>
            <a:picLocks noChangeAspect="1"/>
          </p:cNvPicPr>
          <p:nvPr/>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188000" y="6086359"/>
            <a:ext cx="1546817" cy="515983"/>
          </a:xfrm>
          <a:prstGeom prst="rect">
            <a:avLst/>
          </a:prstGeom>
        </p:spPr>
      </p:pic>
      <p:pic>
        <p:nvPicPr>
          <p:cNvPr id="12" name="図 11" descr="アイコン&#10;&#10;自動的に生成された説明">
            <a:extLst>
              <a:ext uri="{FF2B5EF4-FFF2-40B4-BE49-F238E27FC236}">
                <a16:creationId xmlns:a16="http://schemas.microsoft.com/office/drawing/2014/main" id="{40749171-ED5C-40D4-A489-0A446A426E43}"/>
              </a:ext>
            </a:extLst>
          </p:cNvPr>
          <p:cNvPicPr>
            <a:picLocks noChangeAspect="1"/>
          </p:cNvPicPr>
          <p:nvPr/>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3772515" y="6086359"/>
            <a:ext cx="1546817" cy="515983"/>
          </a:xfrm>
          <a:prstGeom prst="rect">
            <a:avLst/>
          </a:prstGeom>
        </p:spPr>
      </p:pic>
      <p:pic>
        <p:nvPicPr>
          <p:cNvPr id="14" name="図 13" descr="アイコン&#10;&#10;自動的に生成された説明">
            <a:extLst>
              <a:ext uri="{FF2B5EF4-FFF2-40B4-BE49-F238E27FC236}">
                <a16:creationId xmlns:a16="http://schemas.microsoft.com/office/drawing/2014/main" id="{4B96E317-F36D-4308-85D4-37814EF3E251}"/>
              </a:ext>
            </a:extLst>
          </p:cNvPr>
          <p:cNvPicPr>
            <a:picLocks noChangeAspect="1"/>
          </p:cNvPicPr>
          <p:nvPr/>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6177018" y="6129907"/>
            <a:ext cx="1546817" cy="515983"/>
          </a:xfrm>
          <a:prstGeom prst="rect">
            <a:avLst/>
          </a:prstGeom>
        </p:spPr>
      </p:pic>
      <p:pic>
        <p:nvPicPr>
          <p:cNvPr id="4" name="図 3">
            <a:extLst>
              <a:ext uri="{FF2B5EF4-FFF2-40B4-BE49-F238E27FC236}">
                <a16:creationId xmlns:a16="http://schemas.microsoft.com/office/drawing/2014/main" id="{4BF36149-ACBD-44F0-8B5E-E8446A53B7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8359" y="4448009"/>
            <a:ext cx="2604133" cy="2448726"/>
          </a:xfrm>
          <a:prstGeom prst="rect">
            <a:avLst/>
          </a:prstGeom>
          <a:effectLst>
            <a:glow rad="25400">
              <a:schemeClr val="bg1"/>
            </a:glow>
            <a:outerShdw blurRad="50800" dist="50800" dir="2640000" algn="ctr" rotWithShape="0">
              <a:schemeClr val="tx1">
                <a:alpha val="37000"/>
              </a:schemeClr>
            </a:outerShdw>
          </a:effectLst>
        </p:spPr>
      </p:pic>
      <p:sp>
        <p:nvSpPr>
          <p:cNvPr id="20" name="テキスト ボックス 19">
            <a:extLst>
              <a:ext uri="{FF2B5EF4-FFF2-40B4-BE49-F238E27FC236}">
                <a16:creationId xmlns:a16="http://schemas.microsoft.com/office/drawing/2014/main" id="{43B6617D-0125-46D0-94E2-D181D9CDDB9A}"/>
              </a:ext>
            </a:extLst>
          </p:cNvPr>
          <p:cNvSpPr txBox="1"/>
          <p:nvPr/>
        </p:nvSpPr>
        <p:spPr>
          <a:xfrm>
            <a:off x="250206" y="166210"/>
            <a:ext cx="8719997" cy="830997"/>
          </a:xfrm>
          <a:prstGeom prst="rect">
            <a:avLst/>
          </a:prstGeom>
          <a:noFill/>
        </p:spPr>
        <p:txBody>
          <a:bodyPr wrap="square" rtlCol="0">
            <a:spAutoFit/>
          </a:bodyPr>
          <a:lstStyle/>
          <a:p>
            <a:r>
              <a:rPr lang="ja-JP" altLang="en-US" sz="4800" b="1" u="sng" dirty="0">
                <a:latin typeface="Meiryo UI" panose="020B0604030504040204" pitchFamily="50" charset="-128"/>
                <a:ea typeface="Meiryo UI" panose="020B0604030504040204" pitchFamily="50" charset="-128"/>
              </a:rPr>
              <a:t>差別性</a:t>
            </a:r>
            <a:endParaRPr kumimoji="1" lang="ja-JP" altLang="en-US" sz="1400" u="sng" dirty="0">
              <a:latin typeface="Meiryo UI" panose="020B0604030504040204" pitchFamily="50" charset="-128"/>
              <a:ea typeface="Meiryo UI" panose="020B0604030504040204" pitchFamily="50" charset="-128"/>
            </a:endParaRPr>
          </a:p>
        </p:txBody>
      </p:sp>
      <p:pic>
        <p:nvPicPr>
          <p:cNvPr id="1026" name="Picture 2" descr="ヒスイのすがたのポケモンたちを紹介！【レジェンズアルセウス】 : となりのモンスター屋さん【となもん】(モンハン/ポケモン/特撮/ゲーム関連ブログ)">
            <a:extLst>
              <a:ext uri="{FF2B5EF4-FFF2-40B4-BE49-F238E27FC236}">
                <a16:creationId xmlns:a16="http://schemas.microsoft.com/office/drawing/2014/main" id="{8D58D464-E8F6-41B1-81B8-E5B0834DC68A}"/>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20288" t="9612" r="21295" b="6187"/>
          <a:stretch/>
        </p:blipFill>
        <p:spPr bwMode="auto">
          <a:xfrm>
            <a:off x="3978833" y="4720046"/>
            <a:ext cx="1262741" cy="1820091"/>
          </a:xfrm>
          <a:prstGeom prst="rect">
            <a:avLst/>
          </a:prstGeom>
          <a:noFill/>
          <a:effectLst>
            <a:outerShdw blurRad="139700" dist="50800" dir="2040000" sx="106000" sy="106000" algn="ctr" rotWithShape="0">
              <a:schemeClr val="tx1">
                <a:alpha val="38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84747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out)">
                                      <p:cBhvr>
                                        <p:cTn id="7" dur="250"/>
                                        <p:tgtEl>
                                          <p:spTgt spid="12"/>
                                        </p:tgtEl>
                                      </p:cBhvr>
                                    </p:animEffect>
                                  </p:childTnLst>
                                </p:cTn>
                              </p:par>
                              <p:par>
                                <p:cTn id="8" presetID="6" presetClass="entr" presetSubtype="32"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circle(out)">
                                      <p:cBhvr>
                                        <p:cTn id="10" dur="250"/>
                                        <p:tgtEl>
                                          <p:spTgt spid="9"/>
                                        </p:tgtEl>
                                      </p:cBhvr>
                                    </p:animEffect>
                                  </p:childTnLst>
                                </p:cTn>
                              </p:par>
                              <p:par>
                                <p:cTn id="11" presetID="22" presetClass="entr" presetSubtype="4"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wipe(down)">
                                      <p:cBhvr>
                                        <p:cTn id="13" dur="500"/>
                                        <p:tgtEl>
                                          <p:spTgt spid="1026"/>
                                        </p:tgtEl>
                                      </p:cBhvr>
                                    </p:animEffect>
                                  </p:childTnLst>
                                </p:cTn>
                              </p:par>
                              <p:par>
                                <p:cTn id="14" presetID="6" presetClass="entr" presetSubtype="32"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circle(out)">
                                      <p:cBhvr>
                                        <p:cTn id="16" dur="25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down)">
                                      <p:cBhvr>
                                        <p:cTn id="21" dur="500"/>
                                        <p:tgtEl>
                                          <p:spTgt spid="2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wipe(down)">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5" presetClass="entr" presetSubtype="1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checkerboard(across)">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down)">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18" presetClass="entr" presetSubtype="12"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strips(downLeft)">
                                      <p:cBhvr>
                                        <p:cTn id="3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92669598-E33B-4C23-8234-F0BFFA4B98BD}"/>
              </a:ext>
            </a:extLst>
          </p:cNvPr>
          <p:cNvSpPr txBox="1"/>
          <p:nvPr/>
        </p:nvSpPr>
        <p:spPr>
          <a:xfrm>
            <a:off x="991852" y="2647839"/>
            <a:ext cx="4032551" cy="461665"/>
          </a:xfrm>
          <a:prstGeom prst="rect">
            <a:avLst/>
          </a:prstGeom>
          <a:noFill/>
        </p:spPr>
        <p:txBody>
          <a:bodyPr wrap="square" rtlCol="0">
            <a:spAutoFit/>
          </a:bodyPr>
          <a:lstStyle/>
          <a:p>
            <a:r>
              <a:rPr kumimoji="1" lang="ja-JP" altLang="en-US" sz="2400" b="1" dirty="0">
                <a:latin typeface="Meiryo UI" panose="020B0604030504040204" pitchFamily="50" charset="-128"/>
                <a:ea typeface="Meiryo UI" panose="020B0604030504040204" pitchFamily="50" charset="-128"/>
              </a:rPr>
              <a:t>多種多様なタイプの技</a:t>
            </a:r>
            <a:endParaRPr kumimoji="1" lang="ja-JP" altLang="en-US" sz="1400" b="1" dirty="0">
              <a:latin typeface="Meiryo UI" panose="020B0604030504040204" pitchFamily="50" charset="-128"/>
              <a:ea typeface="Meiryo UI" panose="020B0604030504040204" pitchFamily="50" charset="-128"/>
            </a:endParaRPr>
          </a:p>
        </p:txBody>
      </p:sp>
      <p:grpSp>
        <p:nvGrpSpPr>
          <p:cNvPr id="22" name="グループ化 21">
            <a:extLst>
              <a:ext uri="{FF2B5EF4-FFF2-40B4-BE49-F238E27FC236}">
                <a16:creationId xmlns:a16="http://schemas.microsoft.com/office/drawing/2014/main" id="{69CCF251-ED0F-4422-A8D9-8F01A02C551D}"/>
              </a:ext>
            </a:extLst>
          </p:cNvPr>
          <p:cNvGrpSpPr/>
          <p:nvPr/>
        </p:nvGrpSpPr>
        <p:grpSpPr>
          <a:xfrm>
            <a:off x="1606282" y="3202464"/>
            <a:ext cx="1507836" cy="448852"/>
            <a:chOff x="1281084" y="2573035"/>
            <a:chExt cx="1507836" cy="448852"/>
          </a:xfrm>
        </p:grpSpPr>
        <p:sp>
          <p:nvSpPr>
            <p:cNvPr id="27" name="四角形: 角を丸くする 26">
              <a:extLst>
                <a:ext uri="{FF2B5EF4-FFF2-40B4-BE49-F238E27FC236}">
                  <a16:creationId xmlns:a16="http://schemas.microsoft.com/office/drawing/2014/main" id="{1F989EC3-2C0F-427A-A89B-C65754056F26}"/>
                </a:ext>
              </a:extLst>
            </p:cNvPr>
            <p:cNvSpPr/>
            <p:nvPr/>
          </p:nvSpPr>
          <p:spPr>
            <a:xfrm>
              <a:off x="1281084" y="2573035"/>
              <a:ext cx="1507836" cy="448852"/>
            </a:xfrm>
            <a:prstGeom prst="roundRect">
              <a:avLst/>
            </a:prstGeom>
            <a:solidFill>
              <a:schemeClr val="bg1"/>
            </a:solidFill>
            <a:ln>
              <a:noFill/>
            </a:ln>
            <a:effectLst>
              <a:outerShdw blurRad="50800" dist="50800" dir="5400000" sx="103000" sy="103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n w="22225">
                  <a:noFill/>
                  <a:prstDash val="solid"/>
                </a:ln>
                <a:solidFill>
                  <a:schemeClr val="tx1"/>
                </a:solidFill>
                <a:latin typeface="HGPｺﾞｼｯｸE" panose="020B0900000000000000" pitchFamily="50" charset="-128"/>
                <a:ea typeface="HGPｺﾞｼｯｸE" panose="020B0900000000000000" pitchFamily="50" charset="-128"/>
              </a:endParaRPr>
            </a:p>
          </p:txBody>
        </p:sp>
        <p:pic>
          <p:nvPicPr>
            <p:cNvPr id="28" name="Picture 2" descr="ポケモンGO】はがねタイプのおすすめポケモン一覧と弱点 - ゲームウィズ">
              <a:extLst>
                <a:ext uri="{FF2B5EF4-FFF2-40B4-BE49-F238E27FC236}">
                  <a16:creationId xmlns:a16="http://schemas.microsoft.com/office/drawing/2014/main" id="{BBC79B0E-8336-4ACF-8C2A-4681F39E9D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5749" y="2630406"/>
              <a:ext cx="282554" cy="281178"/>
            </a:xfrm>
            <a:prstGeom prst="rect">
              <a:avLst/>
            </a:prstGeom>
            <a:noFill/>
            <a:extLst>
              <a:ext uri="{909E8E84-426E-40DD-AFC4-6F175D3DCCD1}">
                <a14:hiddenFill xmlns:a14="http://schemas.microsoft.com/office/drawing/2010/main">
                  <a:solidFill>
                    <a:srgbClr val="FFFFFF"/>
                  </a:solidFill>
                </a14:hiddenFill>
              </a:ext>
            </a:extLst>
          </p:spPr>
        </p:pic>
        <p:sp>
          <p:nvSpPr>
            <p:cNvPr id="29" name="テキスト ボックス 28">
              <a:extLst>
                <a:ext uri="{FF2B5EF4-FFF2-40B4-BE49-F238E27FC236}">
                  <a16:creationId xmlns:a16="http://schemas.microsoft.com/office/drawing/2014/main" id="{234EA286-58A1-402C-A77B-FCF62FBAD26F}"/>
                </a:ext>
              </a:extLst>
            </p:cNvPr>
            <p:cNvSpPr txBox="1"/>
            <p:nvPr/>
          </p:nvSpPr>
          <p:spPr>
            <a:xfrm>
              <a:off x="1701703" y="2586329"/>
              <a:ext cx="809392" cy="369332"/>
            </a:xfrm>
            <a:prstGeom prst="rect">
              <a:avLst/>
            </a:prstGeom>
            <a:noFill/>
          </p:spPr>
          <p:txBody>
            <a:bodyPr wrap="square" rtlCol="0">
              <a:spAutoFit/>
            </a:bodyPr>
            <a:lstStyle/>
            <a:p>
              <a:r>
                <a:rPr lang="ja-JP" altLang="en-US" dirty="0">
                  <a:latin typeface="HGPｺﾞｼｯｸE" panose="020B0900000000000000" pitchFamily="50" charset="-128"/>
                  <a:ea typeface="HGPｺﾞｼｯｸE" panose="020B0900000000000000" pitchFamily="50" charset="-128"/>
                </a:rPr>
                <a:t>じしん</a:t>
              </a:r>
              <a:endParaRPr kumimoji="1" lang="ja-JP" altLang="en-US" dirty="0">
                <a:latin typeface="HGPｺﾞｼｯｸE" panose="020B0900000000000000" pitchFamily="50" charset="-128"/>
                <a:ea typeface="HGPｺﾞｼｯｸE" panose="020B0900000000000000" pitchFamily="50" charset="-128"/>
              </a:endParaRPr>
            </a:p>
          </p:txBody>
        </p:sp>
      </p:grpSp>
      <p:grpSp>
        <p:nvGrpSpPr>
          <p:cNvPr id="30" name="グループ化 29">
            <a:extLst>
              <a:ext uri="{FF2B5EF4-FFF2-40B4-BE49-F238E27FC236}">
                <a16:creationId xmlns:a16="http://schemas.microsoft.com/office/drawing/2014/main" id="{0590FC6C-E2BB-4E49-B2EF-A5EBB60515B0}"/>
              </a:ext>
            </a:extLst>
          </p:cNvPr>
          <p:cNvGrpSpPr/>
          <p:nvPr/>
        </p:nvGrpSpPr>
        <p:grpSpPr>
          <a:xfrm>
            <a:off x="3354107" y="3201262"/>
            <a:ext cx="2091819" cy="448852"/>
            <a:chOff x="3028909" y="2571833"/>
            <a:chExt cx="2091819" cy="448852"/>
          </a:xfrm>
        </p:grpSpPr>
        <p:sp>
          <p:nvSpPr>
            <p:cNvPr id="31" name="四角形: 角を丸くする 30">
              <a:extLst>
                <a:ext uri="{FF2B5EF4-FFF2-40B4-BE49-F238E27FC236}">
                  <a16:creationId xmlns:a16="http://schemas.microsoft.com/office/drawing/2014/main" id="{89495BD0-3F4B-4480-92A1-35F9B8F632A8}"/>
                </a:ext>
              </a:extLst>
            </p:cNvPr>
            <p:cNvSpPr/>
            <p:nvPr/>
          </p:nvSpPr>
          <p:spPr>
            <a:xfrm>
              <a:off x="3028909" y="2571833"/>
              <a:ext cx="2091819" cy="448852"/>
            </a:xfrm>
            <a:prstGeom prst="roundRect">
              <a:avLst/>
            </a:prstGeom>
            <a:solidFill>
              <a:schemeClr val="bg1"/>
            </a:solidFill>
            <a:ln>
              <a:noFill/>
            </a:ln>
            <a:effectLst>
              <a:outerShdw blurRad="50800" dist="50800" dir="5400000" sx="103000" sy="103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n w="22225">
                  <a:noFill/>
                  <a:prstDash val="solid"/>
                </a:ln>
                <a:solidFill>
                  <a:schemeClr val="tx1"/>
                </a:solidFill>
                <a:latin typeface="HGPｺﾞｼｯｸE" panose="020B0900000000000000" pitchFamily="50" charset="-128"/>
                <a:ea typeface="HGPｺﾞｼｯｸE" panose="020B0900000000000000" pitchFamily="50" charset="-128"/>
              </a:endParaRPr>
            </a:p>
          </p:txBody>
        </p:sp>
        <p:sp>
          <p:nvSpPr>
            <p:cNvPr id="32" name="テキスト ボックス 31">
              <a:extLst>
                <a:ext uri="{FF2B5EF4-FFF2-40B4-BE49-F238E27FC236}">
                  <a16:creationId xmlns:a16="http://schemas.microsoft.com/office/drawing/2014/main" id="{685E3E2F-8C9B-4237-8434-79A464A76765}"/>
                </a:ext>
              </a:extLst>
            </p:cNvPr>
            <p:cNvSpPr txBox="1"/>
            <p:nvPr/>
          </p:nvSpPr>
          <p:spPr>
            <a:xfrm>
              <a:off x="3461170" y="2598298"/>
              <a:ext cx="1659558" cy="369332"/>
            </a:xfrm>
            <a:prstGeom prst="rect">
              <a:avLst/>
            </a:prstGeom>
            <a:noFill/>
          </p:spPr>
          <p:txBody>
            <a:bodyPr wrap="square" rtlCol="0">
              <a:spAutoFit/>
            </a:bodyPr>
            <a:lstStyle/>
            <a:p>
              <a:r>
                <a:rPr kumimoji="1" lang="ja-JP" altLang="en-US" dirty="0">
                  <a:latin typeface="HGPｺﾞｼｯｸE" panose="020B0900000000000000" pitchFamily="50" charset="-128"/>
                  <a:ea typeface="HGPｺﾞｼｯｸE" panose="020B0900000000000000" pitchFamily="50" charset="-128"/>
                </a:rPr>
                <a:t>アイアンヘッド</a:t>
              </a:r>
            </a:p>
          </p:txBody>
        </p:sp>
        <p:pic>
          <p:nvPicPr>
            <p:cNvPr id="33" name="Picture 6" descr="はがね-Steel- | ポケモンイラスト大全">
              <a:extLst>
                <a:ext uri="{FF2B5EF4-FFF2-40B4-BE49-F238E27FC236}">
                  <a16:creationId xmlns:a16="http://schemas.microsoft.com/office/drawing/2014/main" id="{CB976074-8FE5-4B86-AA4B-7347F132E8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880" y="2634491"/>
              <a:ext cx="317290" cy="3172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グループ化 33">
            <a:extLst>
              <a:ext uri="{FF2B5EF4-FFF2-40B4-BE49-F238E27FC236}">
                <a16:creationId xmlns:a16="http://schemas.microsoft.com/office/drawing/2014/main" id="{22C174A5-C13F-4D37-A975-A9CDE08FABDC}"/>
              </a:ext>
            </a:extLst>
          </p:cNvPr>
          <p:cNvGrpSpPr/>
          <p:nvPr/>
        </p:nvGrpSpPr>
        <p:grpSpPr>
          <a:xfrm>
            <a:off x="5579786" y="3187967"/>
            <a:ext cx="2091819" cy="448852"/>
            <a:chOff x="5360717" y="2586329"/>
            <a:chExt cx="2091819" cy="448852"/>
          </a:xfrm>
        </p:grpSpPr>
        <p:grpSp>
          <p:nvGrpSpPr>
            <p:cNvPr id="35" name="グループ化 34">
              <a:extLst>
                <a:ext uri="{FF2B5EF4-FFF2-40B4-BE49-F238E27FC236}">
                  <a16:creationId xmlns:a16="http://schemas.microsoft.com/office/drawing/2014/main" id="{608A39A8-F5FC-4EAD-9071-D0BB40A27E70}"/>
                </a:ext>
              </a:extLst>
            </p:cNvPr>
            <p:cNvGrpSpPr/>
            <p:nvPr/>
          </p:nvGrpSpPr>
          <p:grpSpPr>
            <a:xfrm>
              <a:off x="5360717" y="2586329"/>
              <a:ext cx="2091819" cy="448852"/>
              <a:chOff x="3322734" y="2546570"/>
              <a:chExt cx="2091819" cy="448852"/>
            </a:xfrm>
          </p:grpSpPr>
          <p:sp>
            <p:nvSpPr>
              <p:cNvPr id="37" name="四角形: 角を丸くする 36">
                <a:extLst>
                  <a:ext uri="{FF2B5EF4-FFF2-40B4-BE49-F238E27FC236}">
                    <a16:creationId xmlns:a16="http://schemas.microsoft.com/office/drawing/2014/main" id="{4399C5B7-4CF2-4330-A820-E27BD5563A1D}"/>
                  </a:ext>
                </a:extLst>
              </p:cNvPr>
              <p:cNvSpPr/>
              <p:nvPr/>
            </p:nvSpPr>
            <p:spPr>
              <a:xfrm>
                <a:off x="3322734" y="2546570"/>
                <a:ext cx="2091819" cy="448852"/>
              </a:xfrm>
              <a:prstGeom prst="roundRect">
                <a:avLst/>
              </a:prstGeom>
              <a:solidFill>
                <a:schemeClr val="bg1"/>
              </a:solidFill>
              <a:ln>
                <a:noFill/>
              </a:ln>
              <a:effectLst>
                <a:outerShdw blurRad="50800" dist="50800" dir="5400000" sx="103000" sy="103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n w="22225">
                    <a:noFill/>
                    <a:prstDash val="solid"/>
                  </a:ln>
                  <a:solidFill>
                    <a:schemeClr val="tx1"/>
                  </a:solidFill>
                  <a:latin typeface="HGPｺﾞｼｯｸE" panose="020B0900000000000000" pitchFamily="50" charset="-128"/>
                  <a:ea typeface="HGPｺﾞｼｯｸE" panose="020B0900000000000000" pitchFamily="50" charset="-128"/>
                </a:endParaRPr>
              </a:p>
            </p:txBody>
          </p:sp>
          <p:sp>
            <p:nvSpPr>
              <p:cNvPr id="38" name="テキスト ボックス 37">
                <a:extLst>
                  <a:ext uri="{FF2B5EF4-FFF2-40B4-BE49-F238E27FC236}">
                    <a16:creationId xmlns:a16="http://schemas.microsoft.com/office/drawing/2014/main" id="{2F20065D-CFED-4A29-8848-EC78A75AD3B8}"/>
                  </a:ext>
                </a:extLst>
              </p:cNvPr>
              <p:cNvSpPr txBox="1"/>
              <p:nvPr/>
            </p:nvSpPr>
            <p:spPr>
              <a:xfrm>
                <a:off x="3754995" y="2575045"/>
                <a:ext cx="1659558" cy="369332"/>
              </a:xfrm>
              <a:prstGeom prst="rect">
                <a:avLst/>
              </a:prstGeom>
              <a:noFill/>
            </p:spPr>
            <p:txBody>
              <a:bodyPr wrap="square" rtlCol="0">
                <a:spAutoFit/>
              </a:bodyPr>
              <a:lstStyle/>
              <a:p>
                <a:r>
                  <a:rPr kumimoji="1" lang="ja-JP" altLang="en-US" dirty="0">
                    <a:latin typeface="HGPｺﾞｼｯｸE" panose="020B0900000000000000" pitchFamily="50" charset="-128"/>
                    <a:ea typeface="HGPｺﾞｼｯｸE" panose="020B0900000000000000" pitchFamily="50" charset="-128"/>
                  </a:rPr>
                  <a:t>ストーンエッジ</a:t>
                </a:r>
              </a:p>
            </p:txBody>
          </p:sp>
        </p:grpSp>
        <p:pic>
          <p:nvPicPr>
            <p:cNvPr id="36" name="Picture 8" descr="ポケモンGO】いわタイプのおすすめポケモン一覧と弱点 - ゲームウィズ">
              <a:extLst>
                <a:ext uri="{FF2B5EF4-FFF2-40B4-BE49-F238E27FC236}">
                  <a16:creationId xmlns:a16="http://schemas.microsoft.com/office/drawing/2014/main" id="{C3F07275-C1C6-4E42-92BA-5598F7DCB9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4572" y="2652110"/>
              <a:ext cx="317290" cy="3172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グループ化 38">
            <a:extLst>
              <a:ext uri="{FF2B5EF4-FFF2-40B4-BE49-F238E27FC236}">
                <a16:creationId xmlns:a16="http://schemas.microsoft.com/office/drawing/2014/main" id="{254EECBF-CBA6-4CC6-A1D2-6332B69EB5F0}"/>
              </a:ext>
            </a:extLst>
          </p:cNvPr>
          <p:cNvGrpSpPr/>
          <p:nvPr/>
        </p:nvGrpSpPr>
        <p:grpSpPr>
          <a:xfrm>
            <a:off x="4408047" y="3846634"/>
            <a:ext cx="2091819" cy="448852"/>
            <a:chOff x="4193807" y="3301440"/>
            <a:chExt cx="2091819" cy="448852"/>
          </a:xfrm>
        </p:grpSpPr>
        <p:grpSp>
          <p:nvGrpSpPr>
            <p:cNvPr id="40" name="グループ化 39">
              <a:extLst>
                <a:ext uri="{FF2B5EF4-FFF2-40B4-BE49-F238E27FC236}">
                  <a16:creationId xmlns:a16="http://schemas.microsoft.com/office/drawing/2014/main" id="{D261CEF2-9E94-4952-BDDB-FFC15F8107BB}"/>
                </a:ext>
              </a:extLst>
            </p:cNvPr>
            <p:cNvGrpSpPr/>
            <p:nvPr/>
          </p:nvGrpSpPr>
          <p:grpSpPr>
            <a:xfrm>
              <a:off x="4193807" y="3301440"/>
              <a:ext cx="2091819" cy="448852"/>
              <a:chOff x="3322734" y="2546570"/>
              <a:chExt cx="2091819" cy="448852"/>
            </a:xfrm>
          </p:grpSpPr>
          <p:sp>
            <p:nvSpPr>
              <p:cNvPr id="42" name="四角形: 角を丸くする 41">
                <a:extLst>
                  <a:ext uri="{FF2B5EF4-FFF2-40B4-BE49-F238E27FC236}">
                    <a16:creationId xmlns:a16="http://schemas.microsoft.com/office/drawing/2014/main" id="{5C42A99D-5CC1-4232-BA58-5C949C4B7730}"/>
                  </a:ext>
                </a:extLst>
              </p:cNvPr>
              <p:cNvSpPr/>
              <p:nvPr/>
            </p:nvSpPr>
            <p:spPr>
              <a:xfrm>
                <a:off x="3322734" y="2546570"/>
                <a:ext cx="2091819" cy="448852"/>
              </a:xfrm>
              <a:prstGeom prst="roundRect">
                <a:avLst/>
              </a:prstGeom>
              <a:solidFill>
                <a:schemeClr val="bg1"/>
              </a:solidFill>
              <a:ln>
                <a:noFill/>
              </a:ln>
              <a:effectLst>
                <a:outerShdw blurRad="50800" dist="50800" dir="5400000" sx="103000" sy="103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n w="22225">
                    <a:noFill/>
                    <a:prstDash val="solid"/>
                  </a:ln>
                  <a:solidFill>
                    <a:schemeClr val="tx1"/>
                  </a:solidFill>
                  <a:latin typeface="HGPｺﾞｼｯｸE" panose="020B0900000000000000" pitchFamily="50" charset="-128"/>
                  <a:ea typeface="HGPｺﾞｼｯｸE" panose="020B0900000000000000" pitchFamily="50" charset="-128"/>
                </a:endParaRPr>
              </a:p>
            </p:txBody>
          </p:sp>
          <p:sp>
            <p:nvSpPr>
              <p:cNvPr id="43" name="テキスト ボックス 42">
                <a:extLst>
                  <a:ext uri="{FF2B5EF4-FFF2-40B4-BE49-F238E27FC236}">
                    <a16:creationId xmlns:a16="http://schemas.microsoft.com/office/drawing/2014/main" id="{A86948E5-3216-4C2C-9BB0-D9EF91DE6228}"/>
                  </a:ext>
                </a:extLst>
              </p:cNvPr>
              <p:cNvSpPr txBox="1"/>
              <p:nvPr/>
            </p:nvSpPr>
            <p:spPr>
              <a:xfrm>
                <a:off x="3754995" y="2575045"/>
                <a:ext cx="1659558" cy="369332"/>
              </a:xfrm>
              <a:prstGeom prst="rect">
                <a:avLst/>
              </a:prstGeom>
              <a:noFill/>
            </p:spPr>
            <p:txBody>
              <a:bodyPr wrap="square" rtlCol="0">
                <a:spAutoFit/>
              </a:bodyPr>
              <a:lstStyle/>
              <a:p>
                <a:r>
                  <a:rPr kumimoji="1" lang="ja-JP" altLang="en-US" dirty="0">
                    <a:latin typeface="HGPｺﾞｼｯｸE" panose="020B0900000000000000" pitchFamily="50" charset="-128"/>
                    <a:ea typeface="HGPｺﾞｼｯｸE" panose="020B0900000000000000" pitchFamily="50" charset="-128"/>
                  </a:rPr>
                  <a:t>シャドークロー</a:t>
                </a:r>
              </a:p>
            </p:txBody>
          </p:sp>
        </p:grpSp>
        <p:pic>
          <p:nvPicPr>
            <p:cNvPr id="41" name="Picture 10" descr="ポケモンGO】ゴーストタイプのおすすめポケモン一覧と相性&amp;amp;弱点 - ゲームウィズ">
              <a:extLst>
                <a:ext uri="{FF2B5EF4-FFF2-40B4-BE49-F238E27FC236}">
                  <a16:creationId xmlns:a16="http://schemas.microsoft.com/office/drawing/2014/main" id="{34D464FD-E243-4B1A-8146-739D65EE01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0639" y="3350544"/>
              <a:ext cx="328074" cy="3280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4" name="グループ化 43">
            <a:extLst>
              <a:ext uri="{FF2B5EF4-FFF2-40B4-BE49-F238E27FC236}">
                <a16:creationId xmlns:a16="http://schemas.microsoft.com/office/drawing/2014/main" id="{5DE8A33D-971C-4278-B0F1-D45CD7CA1C7E}"/>
              </a:ext>
            </a:extLst>
          </p:cNvPr>
          <p:cNvGrpSpPr/>
          <p:nvPr/>
        </p:nvGrpSpPr>
        <p:grpSpPr>
          <a:xfrm>
            <a:off x="2140769" y="3863672"/>
            <a:ext cx="2106935" cy="448852"/>
            <a:chOff x="1809709" y="3234243"/>
            <a:chExt cx="2106935" cy="448852"/>
          </a:xfrm>
        </p:grpSpPr>
        <p:sp>
          <p:nvSpPr>
            <p:cNvPr id="45" name="四角形: 角を丸くする 44">
              <a:extLst>
                <a:ext uri="{FF2B5EF4-FFF2-40B4-BE49-F238E27FC236}">
                  <a16:creationId xmlns:a16="http://schemas.microsoft.com/office/drawing/2014/main" id="{1F0C045E-3D27-4CB4-86E2-B3C923E5BB05}"/>
                </a:ext>
              </a:extLst>
            </p:cNvPr>
            <p:cNvSpPr/>
            <p:nvPr/>
          </p:nvSpPr>
          <p:spPr>
            <a:xfrm>
              <a:off x="1809709" y="3234243"/>
              <a:ext cx="2091819" cy="448852"/>
            </a:xfrm>
            <a:prstGeom prst="roundRect">
              <a:avLst/>
            </a:prstGeom>
            <a:solidFill>
              <a:schemeClr val="bg1"/>
            </a:solidFill>
            <a:ln>
              <a:noFill/>
            </a:ln>
            <a:effectLst>
              <a:outerShdw blurRad="50800" dist="50800" dir="5400000" sx="103000" sy="103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n w="22225">
                  <a:noFill/>
                  <a:prstDash val="solid"/>
                </a:ln>
                <a:solidFill>
                  <a:schemeClr val="tx1"/>
                </a:solidFill>
                <a:latin typeface="HGPｺﾞｼｯｸE" panose="020B0900000000000000" pitchFamily="50" charset="-128"/>
                <a:ea typeface="HGPｺﾞｼｯｸE" panose="020B0900000000000000" pitchFamily="50" charset="-128"/>
              </a:endParaRPr>
            </a:p>
          </p:txBody>
        </p:sp>
        <p:pic>
          <p:nvPicPr>
            <p:cNvPr id="46" name="図 45">
              <a:extLst>
                <a:ext uri="{FF2B5EF4-FFF2-40B4-BE49-F238E27FC236}">
                  <a16:creationId xmlns:a16="http://schemas.microsoft.com/office/drawing/2014/main" id="{27295551-E917-4D3D-8D56-66D4ECF3B2FC}"/>
                </a:ext>
              </a:extLst>
            </p:cNvPr>
            <p:cNvPicPr>
              <a:picLocks noChangeAspect="1"/>
            </p:cNvPicPr>
            <p:nvPr/>
          </p:nvPicPr>
          <p:blipFill>
            <a:blip r:embed="rId6"/>
            <a:stretch>
              <a:fillRect/>
            </a:stretch>
          </p:blipFill>
          <p:spPr>
            <a:xfrm>
              <a:off x="1886408" y="3291839"/>
              <a:ext cx="325329" cy="327953"/>
            </a:xfrm>
            <a:prstGeom prst="rect">
              <a:avLst/>
            </a:prstGeom>
          </p:spPr>
        </p:pic>
        <p:sp>
          <p:nvSpPr>
            <p:cNvPr id="47" name="テキスト ボックス 46">
              <a:extLst>
                <a:ext uri="{FF2B5EF4-FFF2-40B4-BE49-F238E27FC236}">
                  <a16:creationId xmlns:a16="http://schemas.microsoft.com/office/drawing/2014/main" id="{4DD6DFB2-9A38-4A4B-BB9F-6BADA4A2D04E}"/>
                </a:ext>
              </a:extLst>
            </p:cNvPr>
            <p:cNvSpPr txBox="1"/>
            <p:nvPr/>
          </p:nvSpPr>
          <p:spPr>
            <a:xfrm>
              <a:off x="2257086" y="3271149"/>
              <a:ext cx="1659558" cy="369332"/>
            </a:xfrm>
            <a:prstGeom prst="rect">
              <a:avLst/>
            </a:prstGeom>
            <a:noFill/>
          </p:spPr>
          <p:txBody>
            <a:bodyPr wrap="square" rtlCol="0">
              <a:spAutoFit/>
            </a:bodyPr>
            <a:lstStyle/>
            <a:p>
              <a:r>
                <a:rPr kumimoji="1" lang="ja-JP" altLang="en-US" dirty="0">
                  <a:latin typeface="HGPｺﾞｼｯｸE" panose="020B0900000000000000" pitchFamily="50" charset="-128"/>
                  <a:ea typeface="HGPｺﾞｼｯｸE" panose="020B0900000000000000" pitchFamily="50" charset="-128"/>
                </a:rPr>
                <a:t>サイコファング</a:t>
              </a:r>
              <a:endParaRPr kumimoji="1" lang="en-US" altLang="ja-JP" dirty="0">
                <a:latin typeface="HGPｺﾞｼｯｸE" panose="020B0900000000000000" pitchFamily="50" charset="-128"/>
                <a:ea typeface="HGPｺﾞｼｯｸE" panose="020B0900000000000000" pitchFamily="50" charset="-128"/>
              </a:endParaRPr>
            </a:p>
          </p:txBody>
        </p:sp>
      </p:grpSp>
      <p:sp>
        <p:nvSpPr>
          <p:cNvPr id="50" name="テキスト ボックス 49">
            <a:extLst>
              <a:ext uri="{FF2B5EF4-FFF2-40B4-BE49-F238E27FC236}">
                <a16:creationId xmlns:a16="http://schemas.microsoft.com/office/drawing/2014/main" id="{9638F8BD-63D8-4FD9-8FD7-A61921DE45EF}"/>
              </a:ext>
            </a:extLst>
          </p:cNvPr>
          <p:cNvSpPr txBox="1"/>
          <p:nvPr/>
        </p:nvSpPr>
        <p:spPr>
          <a:xfrm>
            <a:off x="991852" y="4617162"/>
            <a:ext cx="3137584" cy="461665"/>
          </a:xfrm>
          <a:prstGeom prst="rect">
            <a:avLst/>
          </a:prstGeom>
          <a:noFill/>
        </p:spPr>
        <p:txBody>
          <a:bodyPr wrap="square" rtlCol="0">
            <a:spAutoFit/>
          </a:bodyPr>
          <a:lstStyle/>
          <a:p>
            <a:r>
              <a:rPr kumimoji="1" lang="ja-JP" altLang="en-US" sz="2400" b="1" dirty="0">
                <a:latin typeface="Meiryo UI" panose="020B0604030504040204" pitchFamily="50" charset="-128"/>
                <a:ea typeface="Meiryo UI" panose="020B0604030504040204" pitchFamily="50" charset="-128"/>
              </a:rPr>
              <a:t>優秀な補助技</a:t>
            </a:r>
            <a:endParaRPr kumimoji="1" lang="ja-JP" altLang="en-US" sz="1400" b="1" dirty="0">
              <a:latin typeface="Meiryo UI" panose="020B0604030504040204" pitchFamily="50" charset="-128"/>
              <a:ea typeface="Meiryo UI" panose="020B0604030504040204" pitchFamily="50" charset="-128"/>
            </a:endParaRPr>
          </a:p>
        </p:txBody>
      </p:sp>
      <p:grpSp>
        <p:nvGrpSpPr>
          <p:cNvPr id="56" name="グループ化 55">
            <a:extLst>
              <a:ext uri="{FF2B5EF4-FFF2-40B4-BE49-F238E27FC236}">
                <a16:creationId xmlns:a16="http://schemas.microsoft.com/office/drawing/2014/main" id="{E8221FBF-4FD7-491C-B536-418F0F7B4461}"/>
              </a:ext>
            </a:extLst>
          </p:cNvPr>
          <p:cNvGrpSpPr/>
          <p:nvPr/>
        </p:nvGrpSpPr>
        <p:grpSpPr>
          <a:xfrm>
            <a:off x="3337680" y="5168114"/>
            <a:ext cx="2106935" cy="448852"/>
            <a:chOff x="1809709" y="3234243"/>
            <a:chExt cx="2106935" cy="448852"/>
          </a:xfrm>
        </p:grpSpPr>
        <p:sp>
          <p:nvSpPr>
            <p:cNvPr id="57" name="四角形: 角を丸くする 56">
              <a:extLst>
                <a:ext uri="{FF2B5EF4-FFF2-40B4-BE49-F238E27FC236}">
                  <a16:creationId xmlns:a16="http://schemas.microsoft.com/office/drawing/2014/main" id="{DC38C9C6-D40E-4F70-8620-346F5F851864}"/>
                </a:ext>
              </a:extLst>
            </p:cNvPr>
            <p:cNvSpPr/>
            <p:nvPr/>
          </p:nvSpPr>
          <p:spPr>
            <a:xfrm>
              <a:off x="1809709" y="3234243"/>
              <a:ext cx="2091819" cy="448852"/>
            </a:xfrm>
            <a:prstGeom prst="roundRect">
              <a:avLst/>
            </a:prstGeom>
            <a:solidFill>
              <a:schemeClr val="bg1"/>
            </a:solidFill>
            <a:ln>
              <a:noFill/>
            </a:ln>
            <a:effectLst>
              <a:outerShdw blurRad="50800" dist="50800" dir="5400000" sx="103000" sy="103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n w="22225">
                  <a:noFill/>
                  <a:prstDash val="solid"/>
                </a:ln>
                <a:solidFill>
                  <a:schemeClr val="tx1"/>
                </a:solidFill>
                <a:latin typeface="HGPｺﾞｼｯｸE" panose="020B0900000000000000" pitchFamily="50" charset="-128"/>
                <a:ea typeface="HGPｺﾞｼｯｸE" panose="020B0900000000000000" pitchFamily="50" charset="-128"/>
              </a:endParaRPr>
            </a:p>
          </p:txBody>
        </p:sp>
        <p:pic>
          <p:nvPicPr>
            <p:cNvPr id="58" name="図 57">
              <a:extLst>
                <a:ext uri="{FF2B5EF4-FFF2-40B4-BE49-F238E27FC236}">
                  <a16:creationId xmlns:a16="http://schemas.microsoft.com/office/drawing/2014/main" id="{573FCC2D-15DB-41AE-BB1B-B45AB31E3B79}"/>
                </a:ext>
              </a:extLst>
            </p:cNvPr>
            <p:cNvPicPr>
              <a:picLocks noChangeAspect="1"/>
            </p:cNvPicPr>
            <p:nvPr/>
          </p:nvPicPr>
          <p:blipFill>
            <a:blip r:embed="rId6"/>
            <a:stretch>
              <a:fillRect/>
            </a:stretch>
          </p:blipFill>
          <p:spPr>
            <a:xfrm>
              <a:off x="1886408" y="3291839"/>
              <a:ext cx="325329" cy="327953"/>
            </a:xfrm>
            <a:prstGeom prst="rect">
              <a:avLst/>
            </a:prstGeom>
          </p:spPr>
        </p:pic>
        <p:sp>
          <p:nvSpPr>
            <p:cNvPr id="59" name="テキスト ボックス 58">
              <a:extLst>
                <a:ext uri="{FF2B5EF4-FFF2-40B4-BE49-F238E27FC236}">
                  <a16:creationId xmlns:a16="http://schemas.microsoft.com/office/drawing/2014/main" id="{6CB0EECC-39F8-4E71-A00E-2205228D70AD}"/>
                </a:ext>
              </a:extLst>
            </p:cNvPr>
            <p:cNvSpPr txBox="1"/>
            <p:nvPr/>
          </p:nvSpPr>
          <p:spPr>
            <a:xfrm>
              <a:off x="2257086" y="3271149"/>
              <a:ext cx="1659558" cy="369332"/>
            </a:xfrm>
            <a:prstGeom prst="rect">
              <a:avLst/>
            </a:prstGeom>
            <a:noFill/>
          </p:spPr>
          <p:txBody>
            <a:bodyPr wrap="square" rtlCol="0">
              <a:spAutoFit/>
            </a:bodyPr>
            <a:lstStyle/>
            <a:p>
              <a:r>
                <a:rPr kumimoji="1" lang="ja-JP" altLang="en-US" dirty="0">
                  <a:latin typeface="HGPｺﾞｼｯｸE" panose="020B0900000000000000" pitchFamily="50" charset="-128"/>
                  <a:ea typeface="HGPｺﾞｼｯｸE" panose="020B0900000000000000" pitchFamily="50" charset="-128"/>
                </a:rPr>
                <a:t>ひかりのかべ</a:t>
              </a:r>
              <a:endParaRPr kumimoji="1" lang="en-US" altLang="ja-JP" dirty="0">
                <a:latin typeface="HGPｺﾞｼｯｸE" panose="020B0900000000000000" pitchFamily="50" charset="-128"/>
                <a:ea typeface="HGPｺﾞｼｯｸE" panose="020B0900000000000000" pitchFamily="50" charset="-128"/>
              </a:endParaRPr>
            </a:p>
          </p:txBody>
        </p:sp>
      </p:grpSp>
      <p:grpSp>
        <p:nvGrpSpPr>
          <p:cNvPr id="60" name="グループ化 59">
            <a:extLst>
              <a:ext uri="{FF2B5EF4-FFF2-40B4-BE49-F238E27FC236}">
                <a16:creationId xmlns:a16="http://schemas.microsoft.com/office/drawing/2014/main" id="{161EC900-5135-4EE6-B988-00FEE868DA40}"/>
              </a:ext>
            </a:extLst>
          </p:cNvPr>
          <p:cNvGrpSpPr/>
          <p:nvPr/>
        </p:nvGrpSpPr>
        <p:grpSpPr>
          <a:xfrm>
            <a:off x="5631442" y="5168121"/>
            <a:ext cx="2168518" cy="448852"/>
            <a:chOff x="1809709" y="3234243"/>
            <a:chExt cx="2168518" cy="448852"/>
          </a:xfrm>
        </p:grpSpPr>
        <p:sp>
          <p:nvSpPr>
            <p:cNvPr id="61" name="四角形: 角を丸くする 60">
              <a:extLst>
                <a:ext uri="{FF2B5EF4-FFF2-40B4-BE49-F238E27FC236}">
                  <a16:creationId xmlns:a16="http://schemas.microsoft.com/office/drawing/2014/main" id="{4101B899-7737-4D60-996D-444832F7212C}"/>
                </a:ext>
              </a:extLst>
            </p:cNvPr>
            <p:cNvSpPr/>
            <p:nvPr/>
          </p:nvSpPr>
          <p:spPr>
            <a:xfrm>
              <a:off x="1809709" y="3234243"/>
              <a:ext cx="2091819" cy="448852"/>
            </a:xfrm>
            <a:prstGeom prst="roundRect">
              <a:avLst/>
            </a:prstGeom>
            <a:solidFill>
              <a:schemeClr val="bg1"/>
            </a:solidFill>
            <a:ln>
              <a:noFill/>
            </a:ln>
            <a:effectLst>
              <a:outerShdw blurRad="50800" dist="50800" dir="5400000" sx="103000" sy="103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n w="22225">
                  <a:noFill/>
                  <a:prstDash val="solid"/>
                </a:ln>
                <a:solidFill>
                  <a:schemeClr val="tx1"/>
                </a:solidFill>
                <a:latin typeface="HGPｺﾞｼｯｸE" panose="020B0900000000000000" pitchFamily="50" charset="-128"/>
                <a:ea typeface="HGPｺﾞｼｯｸE" panose="020B0900000000000000" pitchFamily="50" charset="-128"/>
              </a:endParaRPr>
            </a:p>
          </p:txBody>
        </p:sp>
        <p:pic>
          <p:nvPicPr>
            <p:cNvPr id="62" name="図 61">
              <a:extLst>
                <a:ext uri="{FF2B5EF4-FFF2-40B4-BE49-F238E27FC236}">
                  <a16:creationId xmlns:a16="http://schemas.microsoft.com/office/drawing/2014/main" id="{D19A999F-CC1D-4A1A-9F04-266228FCD8A9}"/>
                </a:ext>
              </a:extLst>
            </p:cNvPr>
            <p:cNvPicPr>
              <a:picLocks noChangeAspect="1"/>
            </p:cNvPicPr>
            <p:nvPr/>
          </p:nvPicPr>
          <p:blipFill>
            <a:blip r:embed="rId6"/>
            <a:stretch>
              <a:fillRect/>
            </a:stretch>
          </p:blipFill>
          <p:spPr>
            <a:xfrm>
              <a:off x="1886408" y="3291839"/>
              <a:ext cx="325329" cy="327953"/>
            </a:xfrm>
            <a:prstGeom prst="rect">
              <a:avLst/>
            </a:prstGeom>
          </p:spPr>
        </p:pic>
        <p:sp>
          <p:nvSpPr>
            <p:cNvPr id="63" name="テキスト ボックス 62">
              <a:extLst>
                <a:ext uri="{FF2B5EF4-FFF2-40B4-BE49-F238E27FC236}">
                  <a16:creationId xmlns:a16="http://schemas.microsoft.com/office/drawing/2014/main" id="{BF03A45F-A15E-4A4B-BEDA-D4204056CE75}"/>
                </a:ext>
              </a:extLst>
            </p:cNvPr>
            <p:cNvSpPr txBox="1"/>
            <p:nvPr/>
          </p:nvSpPr>
          <p:spPr>
            <a:xfrm>
              <a:off x="2318669" y="3271142"/>
              <a:ext cx="1659558" cy="369332"/>
            </a:xfrm>
            <a:prstGeom prst="rect">
              <a:avLst/>
            </a:prstGeom>
            <a:noFill/>
          </p:spPr>
          <p:txBody>
            <a:bodyPr wrap="square" rtlCol="0">
              <a:spAutoFit/>
            </a:bodyPr>
            <a:lstStyle/>
            <a:p>
              <a:r>
                <a:rPr kumimoji="1" lang="ja-JP" altLang="en-US" dirty="0">
                  <a:latin typeface="HGPｺﾞｼｯｸE" panose="020B0900000000000000" pitchFamily="50" charset="-128"/>
                  <a:ea typeface="HGPｺﾞｼｯｸE" panose="020B0900000000000000" pitchFamily="50" charset="-128"/>
                </a:rPr>
                <a:t>リフレクター</a:t>
              </a:r>
              <a:endParaRPr kumimoji="1" lang="en-US" altLang="ja-JP" dirty="0">
                <a:latin typeface="HGPｺﾞｼｯｸE" panose="020B0900000000000000" pitchFamily="50" charset="-128"/>
                <a:ea typeface="HGPｺﾞｼｯｸE" panose="020B0900000000000000" pitchFamily="50" charset="-128"/>
              </a:endParaRPr>
            </a:p>
          </p:txBody>
        </p:sp>
      </p:grpSp>
      <p:grpSp>
        <p:nvGrpSpPr>
          <p:cNvPr id="11" name="グループ化 10">
            <a:extLst>
              <a:ext uri="{FF2B5EF4-FFF2-40B4-BE49-F238E27FC236}">
                <a16:creationId xmlns:a16="http://schemas.microsoft.com/office/drawing/2014/main" id="{C27DDD4C-414C-4111-B0EB-D4B690DABE17}"/>
              </a:ext>
            </a:extLst>
          </p:cNvPr>
          <p:cNvGrpSpPr/>
          <p:nvPr/>
        </p:nvGrpSpPr>
        <p:grpSpPr>
          <a:xfrm>
            <a:off x="2227430" y="5881121"/>
            <a:ext cx="2091819" cy="448852"/>
            <a:chOff x="2221135" y="5465458"/>
            <a:chExt cx="2091819" cy="448852"/>
          </a:xfrm>
        </p:grpSpPr>
        <p:sp>
          <p:nvSpPr>
            <p:cNvPr id="69" name="四角形: 角を丸くする 68">
              <a:extLst>
                <a:ext uri="{FF2B5EF4-FFF2-40B4-BE49-F238E27FC236}">
                  <a16:creationId xmlns:a16="http://schemas.microsoft.com/office/drawing/2014/main" id="{F1EBDD88-F79F-40C0-A2B2-2C8748E69A4C}"/>
                </a:ext>
              </a:extLst>
            </p:cNvPr>
            <p:cNvSpPr/>
            <p:nvPr/>
          </p:nvSpPr>
          <p:spPr>
            <a:xfrm>
              <a:off x="2221135" y="5465458"/>
              <a:ext cx="2091819" cy="448852"/>
            </a:xfrm>
            <a:prstGeom prst="roundRect">
              <a:avLst/>
            </a:prstGeom>
            <a:solidFill>
              <a:schemeClr val="bg1"/>
            </a:solidFill>
            <a:ln>
              <a:noFill/>
            </a:ln>
            <a:effectLst>
              <a:outerShdw blurRad="50800" dist="50800" dir="5400000" sx="103000" sy="103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n w="22225">
                  <a:noFill/>
                  <a:prstDash val="solid"/>
                </a:ln>
                <a:solidFill>
                  <a:schemeClr val="tx1"/>
                </a:solidFill>
                <a:latin typeface="HGPｺﾞｼｯｸE" panose="020B0900000000000000" pitchFamily="50" charset="-128"/>
                <a:ea typeface="HGPｺﾞｼｯｸE" panose="020B0900000000000000" pitchFamily="50" charset="-128"/>
              </a:endParaRPr>
            </a:p>
          </p:txBody>
        </p:sp>
        <p:sp>
          <p:nvSpPr>
            <p:cNvPr id="70" name="テキスト ボックス 69">
              <a:extLst>
                <a:ext uri="{FF2B5EF4-FFF2-40B4-BE49-F238E27FC236}">
                  <a16:creationId xmlns:a16="http://schemas.microsoft.com/office/drawing/2014/main" id="{F86900A8-9583-4AA4-A922-CC2A40BEA555}"/>
                </a:ext>
              </a:extLst>
            </p:cNvPr>
            <p:cNvSpPr txBox="1"/>
            <p:nvPr/>
          </p:nvSpPr>
          <p:spPr>
            <a:xfrm>
              <a:off x="2653396" y="5480966"/>
              <a:ext cx="1659558" cy="369332"/>
            </a:xfrm>
            <a:prstGeom prst="rect">
              <a:avLst/>
            </a:prstGeom>
            <a:noFill/>
          </p:spPr>
          <p:txBody>
            <a:bodyPr wrap="square" rtlCol="0">
              <a:spAutoFit/>
            </a:bodyPr>
            <a:lstStyle/>
            <a:p>
              <a:r>
                <a:rPr kumimoji="1" lang="ja-JP" altLang="en-US" dirty="0">
                  <a:latin typeface="HGPｺﾞｼｯｸE" panose="020B0900000000000000" pitchFamily="50" charset="-128"/>
                  <a:ea typeface="HGPｺﾞｼｯｸE" panose="020B0900000000000000" pitchFamily="50" charset="-128"/>
                </a:rPr>
                <a:t>とぐろをまく</a:t>
              </a:r>
            </a:p>
          </p:txBody>
        </p:sp>
        <p:pic>
          <p:nvPicPr>
            <p:cNvPr id="1026" name="Picture 2" descr="どく-Poison- | ポケモンイラスト大全">
              <a:extLst>
                <a:ext uri="{FF2B5EF4-FFF2-40B4-BE49-F238E27FC236}">
                  <a16:creationId xmlns:a16="http://schemas.microsoft.com/office/drawing/2014/main" id="{EA2CECDC-47C8-4E14-8A07-45C7CC4A45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32569" y="5529471"/>
              <a:ext cx="320827" cy="3208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グループ化 9">
            <a:extLst>
              <a:ext uri="{FF2B5EF4-FFF2-40B4-BE49-F238E27FC236}">
                <a16:creationId xmlns:a16="http://schemas.microsoft.com/office/drawing/2014/main" id="{CB34F810-82F1-4F55-B5C8-5FA2F8733F67}"/>
              </a:ext>
            </a:extLst>
          </p:cNvPr>
          <p:cNvGrpSpPr/>
          <p:nvPr/>
        </p:nvGrpSpPr>
        <p:grpSpPr>
          <a:xfrm>
            <a:off x="4662231" y="5881121"/>
            <a:ext cx="2091819" cy="448852"/>
            <a:chOff x="4655936" y="5465458"/>
            <a:chExt cx="2091819" cy="448852"/>
          </a:xfrm>
        </p:grpSpPr>
        <p:grpSp>
          <p:nvGrpSpPr>
            <p:cNvPr id="73" name="グループ化 72">
              <a:extLst>
                <a:ext uri="{FF2B5EF4-FFF2-40B4-BE49-F238E27FC236}">
                  <a16:creationId xmlns:a16="http://schemas.microsoft.com/office/drawing/2014/main" id="{8A33D6E3-F2BF-487F-8D54-AA195B597385}"/>
                </a:ext>
              </a:extLst>
            </p:cNvPr>
            <p:cNvGrpSpPr/>
            <p:nvPr/>
          </p:nvGrpSpPr>
          <p:grpSpPr>
            <a:xfrm>
              <a:off x="4655936" y="5465458"/>
              <a:ext cx="2091819" cy="448852"/>
              <a:chOff x="3322734" y="2546570"/>
              <a:chExt cx="2091819" cy="448852"/>
            </a:xfrm>
          </p:grpSpPr>
          <p:sp>
            <p:nvSpPr>
              <p:cNvPr id="75" name="四角形: 角を丸くする 74">
                <a:extLst>
                  <a:ext uri="{FF2B5EF4-FFF2-40B4-BE49-F238E27FC236}">
                    <a16:creationId xmlns:a16="http://schemas.microsoft.com/office/drawing/2014/main" id="{48CAFBC5-0F5F-4044-8A04-F36212C4499B}"/>
                  </a:ext>
                </a:extLst>
              </p:cNvPr>
              <p:cNvSpPr/>
              <p:nvPr/>
            </p:nvSpPr>
            <p:spPr>
              <a:xfrm>
                <a:off x="3322734" y="2546570"/>
                <a:ext cx="2091819" cy="448852"/>
              </a:xfrm>
              <a:prstGeom prst="roundRect">
                <a:avLst/>
              </a:prstGeom>
              <a:solidFill>
                <a:schemeClr val="bg1"/>
              </a:solidFill>
              <a:ln>
                <a:noFill/>
              </a:ln>
              <a:effectLst>
                <a:outerShdw blurRad="50800" dist="50800" dir="5400000" sx="103000" sy="103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n w="22225">
                    <a:noFill/>
                    <a:prstDash val="solid"/>
                  </a:ln>
                  <a:solidFill>
                    <a:schemeClr val="tx1"/>
                  </a:solidFill>
                  <a:latin typeface="HGPｺﾞｼｯｸE" panose="020B0900000000000000" pitchFamily="50" charset="-128"/>
                  <a:ea typeface="HGPｺﾞｼｯｸE" panose="020B0900000000000000" pitchFamily="50" charset="-128"/>
                </a:endParaRPr>
              </a:p>
            </p:txBody>
          </p:sp>
          <p:sp>
            <p:nvSpPr>
              <p:cNvPr id="76" name="テキスト ボックス 75">
                <a:extLst>
                  <a:ext uri="{FF2B5EF4-FFF2-40B4-BE49-F238E27FC236}">
                    <a16:creationId xmlns:a16="http://schemas.microsoft.com/office/drawing/2014/main" id="{8674025F-867C-46AF-BC01-847CEDF5DD7D}"/>
                  </a:ext>
                </a:extLst>
              </p:cNvPr>
              <p:cNvSpPr txBox="1"/>
              <p:nvPr/>
            </p:nvSpPr>
            <p:spPr>
              <a:xfrm>
                <a:off x="3754995" y="2575045"/>
                <a:ext cx="1659558" cy="369332"/>
              </a:xfrm>
              <a:prstGeom prst="rect">
                <a:avLst/>
              </a:prstGeom>
              <a:noFill/>
            </p:spPr>
            <p:txBody>
              <a:bodyPr wrap="square" rtlCol="0">
                <a:spAutoFit/>
              </a:bodyPr>
              <a:lstStyle/>
              <a:p>
                <a:r>
                  <a:rPr kumimoji="1" lang="ja-JP" altLang="en-US" dirty="0">
                    <a:latin typeface="HGPｺﾞｼｯｸE" panose="020B0900000000000000" pitchFamily="50" charset="-128"/>
                    <a:ea typeface="HGPｺﾞｼｯｸE" panose="020B0900000000000000" pitchFamily="50" charset="-128"/>
                  </a:rPr>
                  <a:t>りゅうのまい</a:t>
                </a:r>
              </a:p>
            </p:txBody>
          </p:sp>
        </p:grpSp>
        <p:pic>
          <p:nvPicPr>
            <p:cNvPr id="1028" name="Picture 4" descr="ポケモンGO】ドラゴンタイプのおすすめポケモン一覧と相性&amp;amp;弱点 - ゲームウィズ">
              <a:extLst>
                <a:ext uri="{FF2B5EF4-FFF2-40B4-BE49-F238E27FC236}">
                  <a16:creationId xmlns:a16="http://schemas.microsoft.com/office/drawing/2014/main" id="{48C9935B-6FD6-4AA9-B720-23FA110F74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9759" y="5538780"/>
              <a:ext cx="311518" cy="3115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グループ化 14">
            <a:extLst>
              <a:ext uri="{FF2B5EF4-FFF2-40B4-BE49-F238E27FC236}">
                <a16:creationId xmlns:a16="http://schemas.microsoft.com/office/drawing/2014/main" id="{363F27C0-E6E2-4581-8AB7-0A69DB994E8E}"/>
              </a:ext>
            </a:extLst>
          </p:cNvPr>
          <p:cNvGrpSpPr/>
          <p:nvPr/>
        </p:nvGrpSpPr>
        <p:grpSpPr>
          <a:xfrm>
            <a:off x="7984655" y="122194"/>
            <a:ext cx="4032551" cy="2673960"/>
            <a:chOff x="8465376" y="204711"/>
            <a:chExt cx="4032551" cy="2673960"/>
          </a:xfrm>
        </p:grpSpPr>
        <p:sp>
          <p:nvSpPr>
            <p:cNvPr id="2" name="吹き出し: 円形 1">
              <a:extLst>
                <a:ext uri="{FF2B5EF4-FFF2-40B4-BE49-F238E27FC236}">
                  <a16:creationId xmlns:a16="http://schemas.microsoft.com/office/drawing/2014/main" id="{E3BD9642-F3F0-4A42-BB28-DE6174196CFE}"/>
                </a:ext>
              </a:extLst>
            </p:cNvPr>
            <p:cNvSpPr/>
            <p:nvPr/>
          </p:nvSpPr>
          <p:spPr>
            <a:xfrm>
              <a:off x="8465376" y="204711"/>
              <a:ext cx="4032551" cy="2673960"/>
            </a:xfrm>
            <a:prstGeom prst="wedgeEllipseCallout">
              <a:avLst>
                <a:gd name="adj1" fmla="val -2856"/>
                <a:gd name="adj2" fmla="val 58440"/>
              </a:avLst>
            </a:prstGeom>
            <a:solidFill>
              <a:schemeClr val="bg1">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8" name="グループ化 7">
              <a:extLst>
                <a:ext uri="{FF2B5EF4-FFF2-40B4-BE49-F238E27FC236}">
                  <a16:creationId xmlns:a16="http://schemas.microsoft.com/office/drawing/2014/main" id="{CCFF7F91-2EAA-4A06-9061-3AD7BAE3F3D9}"/>
                </a:ext>
              </a:extLst>
            </p:cNvPr>
            <p:cNvGrpSpPr/>
            <p:nvPr/>
          </p:nvGrpSpPr>
          <p:grpSpPr>
            <a:xfrm>
              <a:off x="9727602" y="1660132"/>
              <a:ext cx="2353531" cy="461665"/>
              <a:chOff x="4123141" y="814684"/>
              <a:chExt cx="2353531" cy="461665"/>
            </a:xfrm>
          </p:grpSpPr>
          <p:sp>
            <p:nvSpPr>
              <p:cNvPr id="3" name="四角形: 角を丸くする 2">
                <a:extLst>
                  <a:ext uri="{FF2B5EF4-FFF2-40B4-BE49-F238E27FC236}">
                    <a16:creationId xmlns:a16="http://schemas.microsoft.com/office/drawing/2014/main" id="{43270A71-E575-4C38-A077-0EA39FC3F7B6}"/>
                  </a:ext>
                </a:extLst>
              </p:cNvPr>
              <p:cNvSpPr/>
              <p:nvPr/>
            </p:nvSpPr>
            <p:spPr>
              <a:xfrm>
                <a:off x="4123141" y="814684"/>
                <a:ext cx="2353531" cy="46166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6" name="Picture 4" descr="ポケモンGO】ドラゴンタイプのおすすめポケモン一覧と相性&amp;amp;弱点 - ゲームウィズ">
                <a:extLst>
                  <a:ext uri="{FF2B5EF4-FFF2-40B4-BE49-F238E27FC236}">
                    <a16:creationId xmlns:a16="http://schemas.microsoft.com/office/drawing/2014/main" id="{ECB70F7D-329F-4AAA-B506-EF14A813232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87992" y="900571"/>
                <a:ext cx="311518" cy="311518"/>
              </a:xfrm>
              <a:prstGeom prst="rect">
                <a:avLst/>
              </a:prstGeom>
              <a:noFill/>
              <a:extLst>
                <a:ext uri="{909E8E84-426E-40DD-AFC4-6F175D3DCCD1}">
                  <a14:hiddenFill xmlns:a14="http://schemas.microsoft.com/office/drawing/2010/main">
                    <a:solidFill>
                      <a:srgbClr val="FFFFFF"/>
                    </a:solidFill>
                  </a14:hiddenFill>
                </a:ext>
              </a:extLst>
            </p:spPr>
          </p:pic>
          <p:sp>
            <p:nvSpPr>
              <p:cNvPr id="65" name="テキスト ボックス 64">
                <a:extLst>
                  <a:ext uri="{FF2B5EF4-FFF2-40B4-BE49-F238E27FC236}">
                    <a16:creationId xmlns:a16="http://schemas.microsoft.com/office/drawing/2014/main" id="{0B769D0F-C821-4B7C-A67A-2D11D61DC23A}"/>
                  </a:ext>
                </a:extLst>
              </p:cNvPr>
              <p:cNvSpPr txBox="1"/>
              <p:nvPr/>
            </p:nvSpPr>
            <p:spPr>
              <a:xfrm>
                <a:off x="4661690" y="854425"/>
                <a:ext cx="1659558" cy="369332"/>
              </a:xfrm>
              <a:prstGeom prst="rect">
                <a:avLst/>
              </a:prstGeom>
              <a:noFill/>
            </p:spPr>
            <p:txBody>
              <a:bodyPr wrap="square" rtlCol="0">
                <a:spAutoFit/>
              </a:bodyPr>
              <a:lstStyle/>
              <a:p>
                <a:r>
                  <a:rPr kumimoji="1" lang="ja-JP" altLang="en-US" dirty="0">
                    <a:latin typeface="HGPｺﾞｼｯｸE" panose="020B0900000000000000" pitchFamily="50" charset="-128"/>
                    <a:ea typeface="HGPｺﾞｼｯｸE" panose="020B0900000000000000" pitchFamily="50" charset="-128"/>
                  </a:rPr>
                  <a:t>ドラゴンクロー</a:t>
                </a:r>
              </a:p>
            </p:txBody>
          </p:sp>
        </p:grpSp>
        <p:grpSp>
          <p:nvGrpSpPr>
            <p:cNvPr id="9" name="グループ化 8">
              <a:extLst>
                <a:ext uri="{FF2B5EF4-FFF2-40B4-BE49-F238E27FC236}">
                  <a16:creationId xmlns:a16="http://schemas.microsoft.com/office/drawing/2014/main" id="{ED8CEBC7-94F1-4403-975F-CEDCA536F157}"/>
                </a:ext>
              </a:extLst>
            </p:cNvPr>
            <p:cNvGrpSpPr/>
            <p:nvPr/>
          </p:nvGrpSpPr>
          <p:grpSpPr>
            <a:xfrm>
              <a:off x="9727602" y="1060905"/>
              <a:ext cx="2353531" cy="461665"/>
              <a:chOff x="4105910" y="275809"/>
              <a:chExt cx="2353531" cy="461665"/>
            </a:xfrm>
          </p:grpSpPr>
          <p:sp>
            <p:nvSpPr>
              <p:cNvPr id="67" name="四角形: 角を丸くする 66">
                <a:extLst>
                  <a:ext uri="{FF2B5EF4-FFF2-40B4-BE49-F238E27FC236}">
                    <a16:creationId xmlns:a16="http://schemas.microsoft.com/office/drawing/2014/main" id="{70EE454D-F23A-4BB0-8BCD-2D9179F389A9}"/>
                  </a:ext>
                </a:extLst>
              </p:cNvPr>
              <p:cNvSpPr/>
              <p:nvPr/>
            </p:nvSpPr>
            <p:spPr>
              <a:xfrm>
                <a:off x="4105910" y="275809"/>
                <a:ext cx="2353531" cy="46166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618D218C-A35F-4CCE-B068-BA895B0E149F}"/>
                  </a:ext>
                </a:extLst>
              </p:cNvPr>
              <p:cNvPicPr>
                <a:picLocks noChangeAspect="1"/>
              </p:cNvPicPr>
              <p:nvPr/>
            </p:nvPicPr>
            <p:blipFill>
              <a:blip r:embed="rId9"/>
              <a:stretch>
                <a:fillRect/>
              </a:stretch>
            </p:blipFill>
            <p:spPr>
              <a:xfrm>
                <a:off x="4234079" y="331877"/>
                <a:ext cx="365431" cy="365431"/>
              </a:xfrm>
              <a:prstGeom prst="rect">
                <a:avLst/>
              </a:prstGeom>
            </p:spPr>
          </p:pic>
          <p:sp>
            <p:nvSpPr>
              <p:cNvPr id="68" name="テキスト ボックス 67">
                <a:extLst>
                  <a:ext uri="{FF2B5EF4-FFF2-40B4-BE49-F238E27FC236}">
                    <a16:creationId xmlns:a16="http://schemas.microsoft.com/office/drawing/2014/main" id="{192A52F7-89C6-4686-A2D3-CA11E0F74A7F}"/>
                  </a:ext>
                </a:extLst>
              </p:cNvPr>
              <p:cNvSpPr txBox="1"/>
              <p:nvPr/>
            </p:nvSpPr>
            <p:spPr>
              <a:xfrm>
                <a:off x="4661690" y="323663"/>
                <a:ext cx="1659558" cy="369332"/>
              </a:xfrm>
              <a:prstGeom prst="rect">
                <a:avLst/>
              </a:prstGeom>
              <a:noFill/>
            </p:spPr>
            <p:txBody>
              <a:bodyPr wrap="square" rtlCol="0">
                <a:spAutoFit/>
              </a:bodyPr>
              <a:lstStyle/>
              <a:p>
                <a:r>
                  <a:rPr kumimoji="1" lang="ja-JP" altLang="en-US" dirty="0">
                    <a:latin typeface="HGPｺﾞｼｯｸE" panose="020B0900000000000000" pitchFamily="50" charset="-128"/>
                    <a:ea typeface="HGPｺﾞｼｯｸE" panose="020B0900000000000000" pitchFamily="50" charset="-128"/>
                  </a:rPr>
                  <a:t>シザークロス</a:t>
                </a:r>
              </a:p>
            </p:txBody>
          </p:sp>
        </p:grpSp>
        <p:sp>
          <p:nvSpPr>
            <p:cNvPr id="71" name="テキスト ボックス 70">
              <a:extLst>
                <a:ext uri="{FF2B5EF4-FFF2-40B4-BE49-F238E27FC236}">
                  <a16:creationId xmlns:a16="http://schemas.microsoft.com/office/drawing/2014/main" id="{C5B95921-BB6D-46B8-A4FB-630AF6A5A1BC}"/>
                </a:ext>
              </a:extLst>
            </p:cNvPr>
            <p:cNvSpPr txBox="1"/>
            <p:nvPr/>
          </p:nvSpPr>
          <p:spPr>
            <a:xfrm>
              <a:off x="9855771" y="523233"/>
              <a:ext cx="1643842" cy="400110"/>
            </a:xfrm>
            <a:prstGeom prst="rect">
              <a:avLst/>
            </a:prstGeom>
            <a:noFill/>
          </p:spPr>
          <p:txBody>
            <a:bodyPr wrap="square" rtlCol="0">
              <a:spAutoFit/>
            </a:bodyPr>
            <a:lstStyle/>
            <a:p>
              <a:r>
                <a:rPr kumimoji="1" lang="ja-JP" altLang="en-US" sz="2000" dirty="0">
                  <a:latin typeface="Meiryo UI" panose="020B0604030504040204" pitchFamily="50" charset="-128"/>
                  <a:ea typeface="Meiryo UI" panose="020B0604030504040204" pitchFamily="50" charset="-128"/>
                </a:rPr>
                <a:t>レベルアップで</a:t>
              </a:r>
            </a:p>
          </p:txBody>
        </p:sp>
        <p:sp>
          <p:nvSpPr>
            <p:cNvPr id="72" name="テキスト ボックス 71">
              <a:extLst>
                <a:ext uri="{FF2B5EF4-FFF2-40B4-BE49-F238E27FC236}">
                  <a16:creationId xmlns:a16="http://schemas.microsoft.com/office/drawing/2014/main" id="{C051B515-C558-4608-9D8C-BBEE34055D8D}"/>
                </a:ext>
              </a:extLst>
            </p:cNvPr>
            <p:cNvSpPr txBox="1"/>
            <p:nvPr/>
          </p:nvSpPr>
          <p:spPr>
            <a:xfrm>
              <a:off x="10071027" y="2248043"/>
              <a:ext cx="1643842" cy="400110"/>
            </a:xfrm>
            <a:prstGeom prst="rect">
              <a:avLst/>
            </a:prstGeom>
            <a:noFill/>
          </p:spPr>
          <p:txBody>
            <a:bodyPr wrap="square" rtlCol="0">
              <a:spAutoFit/>
            </a:bodyPr>
            <a:lstStyle/>
            <a:p>
              <a:r>
                <a:rPr kumimoji="1" lang="ja-JP" altLang="en-US" sz="2000" dirty="0">
                  <a:latin typeface="Meiryo UI" panose="020B0604030504040204" pitchFamily="50" charset="-128"/>
                  <a:ea typeface="Meiryo UI" panose="020B0604030504040204" pitchFamily="50" charset="-128"/>
                </a:rPr>
                <a:t>も覚えます！</a:t>
              </a:r>
            </a:p>
          </p:txBody>
        </p:sp>
        <p:sp>
          <p:nvSpPr>
            <p:cNvPr id="74" name="テキスト ボックス 73">
              <a:extLst>
                <a:ext uri="{FF2B5EF4-FFF2-40B4-BE49-F238E27FC236}">
                  <a16:creationId xmlns:a16="http://schemas.microsoft.com/office/drawing/2014/main" id="{890D7AAC-D8F9-4E52-8769-643EF9B53451}"/>
                </a:ext>
              </a:extLst>
            </p:cNvPr>
            <p:cNvSpPr txBox="1"/>
            <p:nvPr/>
          </p:nvSpPr>
          <p:spPr>
            <a:xfrm>
              <a:off x="8905681" y="1724956"/>
              <a:ext cx="924592" cy="400110"/>
            </a:xfrm>
            <a:prstGeom prst="rect">
              <a:avLst/>
            </a:prstGeom>
            <a:noFill/>
          </p:spPr>
          <p:txBody>
            <a:bodyPr wrap="square" rtlCol="0">
              <a:spAutoFit/>
            </a:bodyPr>
            <a:lstStyle/>
            <a:p>
              <a:r>
                <a:rPr lang="en-US" altLang="ja-JP" sz="2000" dirty="0">
                  <a:latin typeface="Meiryo UI" panose="020B0604030504040204" pitchFamily="50" charset="-128"/>
                  <a:ea typeface="Meiryo UI" panose="020B0604030504040204" pitchFamily="50" charset="-128"/>
                </a:rPr>
                <a:t>LV.42</a:t>
              </a:r>
              <a:endParaRPr kumimoji="1" lang="ja-JP" altLang="en-US" sz="2000" dirty="0">
                <a:latin typeface="Meiryo UI" panose="020B0604030504040204" pitchFamily="50" charset="-128"/>
                <a:ea typeface="Meiryo UI" panose="020B0604030504040204" pitchFamily="50" charset="-128"/>
              </a:endParaRPr>
            </a:p>
          </p:txBody>
        </p:sp>
        <p:sp>
          <p:nvSpPr>
            <p:cNvPr id="77" name="テキスト ボックス 76">
              <a:extLst>
                <a:ext uri="{FF2B5EF4-FFF2-40B4-BE49-F238E27FC236}">
                  <a16:creationId xmlns:a16="http://schemas.microsoft.com/office/drawing/2014/main" id="{EEED5B7F-3F4A-486E-BB59-3DC3725BB4C7}"/>
                </a:ext>
              </a:extLst>
            </p:cNvPr>
            <p:cNvSpPr txBox="1"/>
            <p:nvPr/>
          </p:nvSpPr>
          <p:spPr>
            <a:xfrm>
              <a:off x="8931179" y="1108759"/>
              <a:ext cx="924592" cy="400110"/>
            </a:xfrm>
            <a:prstGeom prst="rect">
              <a:avLst/>
            </a:prstGeom>
            <a:noFill/>
          </p:spPr>
          <p:txBody>
            <a:bodyPr wrap="square" rtlCol="0">
              <a:spAutoFit/>
            </a:bodyPr>
            <a:lstStyle/>
            <a:p>
              <a:r>
                <a:rPr lang="en-US" altLang="ja-JP" sz="2000" dirty="0">
                  <a:latin typeface="Meiryo UI" panose="020B0604030504040204" pitchFamily="50" charset="-128"/>
                  <a:ea typeface="Meiryo UI" panose="020B0604030504040204" pitchFamily="50" charset="-128"/>
                </a:rPr>
                <a:t>LV.36</a:t>
              </a:r>
              <a:endParaRPr kumimoji="1" lang="ja-JP" altLang="en-US" sz="2000" dirty="0">
                <a:latin typeface="Meiryo UI" panose="020B0604030504040204" pitchFamily="50" charset="-128"/>
                <a:ea typeface="Meiryo UI" panose="020B0604030504040204" pitchFamily="50" charset="-128"/>
              </a:endParaRPr>
            </a:p>
          </p:txBody>
        </p:sp>
      </p:grpSp>
      <p:sp>
        <p:nvSpPr>
          <p:cNvPr id="78" name="テキスト ボックス 77">
            <a:extLst>
              <a:ext uri="{FF2B5EF4-FFF2-40B4-BE49-F238E27FC236}">
                <a16:creationId xmlns:a16="http://schemas.microsoft.com/office/drawing/2014/main" id="{903486BB-14E3-46FB-9645-ECB403049B17}"/>
              </a:ext>
            </a:extLst>
          </p:cNvPr>
          <p:cNvSpPr txBox="1"/>
          <p:nvPr/>
        </p:nvSpPr>
        <p:spPr>
          <a:xfrm>
            <a:off x="232954" y="122194"/>
            <a:ext cx="8719997" cy="830997"/>
          </a:xfrm>
          <a:prstGeom prst="rect">
            <a:avLst/>
          </a:prstGeom>
          <a:noFill/>
        </p:spPr>
        <p:txBody>
          <a:bodyPr wrap="square" rtlCol="0">
            <a:spAutoFit/>
          </a:bodyPr>
          <a:lstStyle/>
          <a:p>
            <a:r>
              <a:rPr lang="ja-JP" altLang="en-US" sz="4800" b="1" u="sng" dirty="0">
                <a:latin typeface="Meiryo UI" panose="020B0604030504040204" pitchFamily="50" charset="-128"/>
                <a:ea typeface="Meiryo UI" panose="020B0604030504040204" pitchFamily="50" charset="-128"/>
              </a:rPr>
              <a:t>優位性</a:t>
            </a:r>
            <a:endParaRPr kumimoji="1" lang="ja-JP" altLang="en-US" sz="1400" u="sng" dirty="0">
              <a:latin typeface="Meiryo UI" panose="020B0604030504040204" pitchFamily="50" charset="-128"/>
              <a:ea typeface="Meiryo UI" panose="020B0604030504040204" pitchFamily="50" charset="-128"/>
            </a:endParaRPr>
          </a:p>
        </p:txBody>
      </p:sp>
      <p:sp>
        <p:nvSpPr>
          <p:cNvPr id="79" name="テキスト ボックス 78">
            <a:extLst>
              <a:ext uri="{FF2B5EF4-FFF2-40B4-BE49-F238E27FC236}">
                <a16:creationId xmlns:a16="http://schemas.microsoft.com/office/drawing/2014/main" id="{7D0A0075-7C2A-43AC-93FD-E8155EDCE483}"/>
              </a:ext>
            </a:extLst>
          </p:cNvPr>
          <p:cNvSpPr txBox="1"/>
          <p:nvPr/>
        </p:nvSpPr>
        <p:spPr>
          <a:xfrm>
            <a:off x="1011782" y="1202074"/>
            <a:ext cx="3828526" cy="523220"/>
          </a:xfrm>
          <a:prstGeom prst="rect">
            <a:avLst/>
          </a:prstGeom>
          <a:noFill/>
        </p:spPr>
        <p:txBody>
          <a:bodyPr wrap="square" rtlCol="0">
            <a:spAutoFit/>
          </a:bodyPr>
          <a:lstStyle/>
          <a:p>
            <a:r>
              <a:rPr lang="ja-JP" altLang="en-US" sz="2800" b="1" dirty="0">
                <a:solidFill>
                  <a:srgbClr val="7030A0"/>
                </a:solidFill>
                <a:latin typeface="Meiryo UI" panose="020B0604030504040204" pitchFamily="50" charset="-128"/>
                <a:ea typeface="Meiryo UI" panose="020B0604030504040204" pitchFamily="50" charset="-128"/>
              </a:rPr>
              <a:t>ヌメルゴン</a:t>
            </a:r>
            <a:r>
              <a:rPr lang="ja-JP" altLang="en-US" sz="2800" b="1" dirty="0">
                <a:latin typeface="Meiryo UI" panose="020B0604030504040204" pitchFamily="50" charset="-128"/>
                <a:ea typeface="Meiryo UI" panose="020B0604030504040204" pitchFamily="50" charset="-128"/>
              </a:rPr>
              <a:t>以上の技範囲</a:t>
            </a:r>
            <a:endParaRPr kumimoji="1" lang="ja-JP" altLang="en-US" sz="2800" b="1" dirty="0">
              <a:solidFill>
                <a:srgbClr val="7030A0"/>
              </a:solidFill>
              <a:latin typeface="Meiryo UI" panose="020B0604030504040204" pitchFamily="50" charset="-128"/>
              <a:ea typeface="Meiryo UI" panose="020B0604030504040204" pitchFamily="50" charset="-128"/>
            </a:endParaRPr>
          </a:p>
        </p:txBody>
      </p:sp>
      <p:sp>
        <p:nvSpPr>
          <p:cNvPr id="80" name="テキスト ボックス 79">
            <a:extLst>
              <a:ext uri="{FF2B5EF4-FFF2-40B4-BE49-F238E27FC236}">
                <a16:creationId xmlns:a16="http://schemas.microsoft.com/office/drawing/2014/main" id="{355F88A9-FBC2-43A7-A0B8-4D4E2F169C15}"/>
              </a:ext>
            </a:extLst>
          </p:cNvPr>
          <p:cNvSpPr txBox="1"/>
          <p:nvPr/>
        </p:nvSpPr>
        <p:spPr>
          <a:xfrm>
            <a:off x="1012801" y="1704752"/>
            <a:ext cx="6658804" cy="584775"/>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同</a:t>
            </a:r>
            <a:r>
              <a:rPr lang="en-US" altLang="ja-JP" sz="1600" dirty="0">
                <a:latin typeface="Meiryo UI" panose="020B0604030504040204" pitchFamily="50" charset="-128"/>
                <a:ea typeface="Meiryo UI" panose="020B0604030504040204" pitchFamily="50" charset="-128"/>
              </a:rPr>
              <a:t>600</a:t>
            </a:r>
            <a:r>
              <a:rPr lang="ja-JP" altLang="en-US" sz="1600" dirty="0">
                <a:latin typeface="Meiryo UI" panose="020B0604030504040204" pitchFamily="50" charset="-128"/>
                <a:ea typeface="Meiryo UI" panose="020B0604030504040204" pitchFamily="50" charset="-128"/>
              </a:rPr>
              <a:t>族 ドラゴンタイプのヌメルゴンと比較しても引けを取らない攻撃技の</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レパートリーを備え、状態異常技や壁技、積み技までも幅広く覚える</a:t>
            </a:r>
            <a:endParaRPr lang="en-US" altLang="ja-JP" sz="1600" dirty="0">
              <a:latin typeface="Meiryo UI" panose="020B0604030504040204" pitchFamily="50" charset="-128"/>
              <a:ea typeface="Meiryo UI" panose="020B0604030504040204" pitchFamily="50" charset="-128"/>
            </a:endParaRPr>
          </a:p>
        </p:txBody>
      </p:sp>
      <p:grpSp>
        <p:nvGrpSpPr>
          <p:cNvPr id="4" name="グループ化 3">
            <a:extLst>
              <a:ext uri="{FF2B5EF4-FFF2-40B4-BE49-F238E27FC236}">
                <a16:creationId xmlns:a16="http://schemas.microsoft.com/office/drawing/2014/main" id="{6AEF6BAD-74C0-4C13-B625-146C33A6A5CC}"/>
              </a:ext>
            </a:extLst>
          </p:cNvPr>
          <p:cNvGrpSpPr/>
          <p:nvPr/>
        </p:nvGrpSpPr>
        <p:grpSpPr>
          <a:xfrm>
            <a:off x="1603453" y="5185010"/>
            <a:ext cx="1507836" cy="448852"/>
            <a:chOff x="1603453" y="5185010"/>
            <a:chExt cx="1507836" cy="448852"/>
          </a:xfrm>
        </p:grpSpPr>
        <p:grpSp>
          <p:nvGrpSpPr>
            <p:cNvPr id="51" name="グループ化 50">
              <a:extLst>
                <a:ext uri="{FF2B5EF4-FFF2-40B4-BE49-F238E27FC236}">
                  <a16:creationId xmlns:a16="http://schemas.microsoft.com/office/drawing/2014/main" id="{BEA55B36-5630-4821-8BFD-D3CB86F3B5C4}"/>
                </a:ext>
              </a:extLst>
            </p:cNvPr>
            <p:cNvGrpSpPr/>
            <p:nvPr/>
          </p:nvGrpSpPr>
          <p:grpSpPr>
            <a:xfrm>
              <a:off x="1603453" y="5185010"/>
              <a:ext cx="1507836" cy="448852"/>
              <a:chOff x="1281084" y="2573035"/>
              <a:chExt cx="1507836" cy="448852"/>
            </a:xfrm>
          </p:grpSpPr>
          <p:sp>
            <p:nvSpPr>
              <p:cNvPr id="52" name="四角形: 角を丸くする 51">
                <a:extLst>
                  <a:ext uri="{FF2B5EF4-FFF2-40B4-BE49-F238E27FC236}">
                    <a16:creationId xmlns:a16="http://schemas.microsoft.com/office/drawing/2014/main" id="{AB7B07E8-8224-4421-8A2B-9B85BA56B2EE}"/>
                  </a:ext>
                </a:extLst>
              </p:cNvPr>
              <p:cNvSpPr/>
              <p:nvPr/>
            </p:nvSpPr>
            <p:spPr>
              <a:xfrm>
                <a:off x="1281084" y="2573035"/>
                <a:ext cx="1507836" cy="448852"/>
              </a:xfrm>
              <a:prstGeom prst="roundRect">
                <a:avLst/>
              </a:prstGeom>
              <a:solidFill>
                <a:schemeClr val="bg1"/>
              </a:solidFill>
              <a:ln>
                <a:noFill/>
              </a:ln>
              <a:effectLst>
                <a:outerShdw blurRad="50800" dist="50800" dir="5400000" sx="103000" sy="103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n w="22225">
                    <a:noFill/>
                    <a:prstDash val="solid"/>
                  </a:ln>
                  <a:solidFill>
                    <a:schemeClr val="tx1"/>
                  </a:solidFill>
                  <a:latin typeface="HGPｺﾞｼｯｸE" panose="020B0900000000000000" pitchFamily="50" charset="-128"/>
                  <a:ea typeface="HGPｺﾞｼｯｸE" panose="020B0900000000000000" pitchFamily="50" charset="-128"/>
                </a:endParaRPr>
              </a:p>
            </p:txBody>
          </p:sp>
          <p:sp>
            <p:nvSpPr>
              <p:cNvPr id="54" name="テキスト ボックス 53">
                <a:extLst>
                  <a:ext uri="{FF2B5EF4-FFF2-40B4-BE49-F238E27FC236}">
                    <a16:creationId xmlns:a16="http://schemas.microsoft.com/office/drawing/2014/main" id="{D3304B4B-825F-481A-BCD7-69436355A755}"/>
                  </a:ext>
                </a:extLst>
              </p:cNvPr>
              <p:cNvSpPr txBox="1"/>
              <p:nvPr/>
            </p:nvSpPr>
            <p:spPr>
              <a:xfrm>
                <a:off x="1701702" y="2586329"/>
                <a:ext cx="1073147" cy="369332"/>
              </a:xfrm>
              <a:prstGeom prst="rect">
                <a:avLst/>
              </a:prstGeom>
              <a:noFill/>
            </p:spPr>
            <p:txBody>
              <a:bodyPr wrap="square" rtlCol="0">
                <a:spAutoFit/>
              </a:bodyPr>
              <a:lstStyle/>
              <a:p>
                <a:r>
                  <a:rPr kumimoji="1" lang="ja-JP" altLang="en-US" dirty="0">
                    <a:latin typeface="HGPｺﾞｼｯｸE" panose="020B0900000000000000" pitchFamily="50" charset="-128"/>
                    <a:ea typeface="HGPｺﾞｼｯｸE" panose="020B0900000000000000" pitchFamily="50" charset="-128"/>
                  </a:rPr>
                  <a:t>でんじは</a:t>
                </a:r>
              </a:p>
            </p:txBody>
          </p:sp>
        </p:grpSp>
        <p:pic>
          <p:nvPicPr>
            <p:cNvPr id="13" name="Picture 4" descr="でんき-Electric- | ポケモンイラスト大全">
              <a:extLst>
                <a:ext uri="{FF2B5EF4-FFF2-40B4-BE49-F238E27FC236}">
                  <a16:creationId xmlns:a16="http://schemas.microsoft.com/office/drawing/2014/main" id="{EEEA3BE8-2B27-4F6D-8542-08B278D2078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90574" y="5273366"/>
              <a:ext cx="294270" cy="294270"/>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図 11">
            <a:extLst>
              <a:ext uri="{FF2B5EF4-FFF2-40B4-BE49-F238E27FC236}">
                <a16:creationId xmlns:a16="http://schemas.microsoft.com/office/drawing/2014/main" id="{8589F2BC-DF6D-45BE-8592-E9B824B3739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75252" y="2385018"/>
            <a:ext cx="4887497" cy="4595823"/>
          </a:xfrm>
          <a:prstGeom prst="rect">
            <a:avLst/>
          </a:prstGeom>
          <a:effectLst>
            <a:outerShdw blurRad="50800" dist="101600" dir="3600000" algn="ctr" rotWithShape="0">
              <a:schemeClr val="tx1">
                <a:alpha val="21000"/>
              </a:schemeClr>
            </a:outerShdw>
          </a:effectLst>
        </p:spPr>
      </p:pic>
    </p:spTree>
    <p:extLst>
      <p:ext uri="{BB962C8B-B14F-4D97-AF65-F5344CB8AC3E}">
        <p14:creationId xmlns:p14="http://schemas.microsoft.com/office/powerpoint/2010/main" val="243677677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strips(downLeft)">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checkerboard(across)">
                                      <p:cBhvr>
                                        <p:cTn id="12" dur="500"/>
                                        <p:tgtEl>
                                          <p:spTgt spid="7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0"/>
                                        </p:tgtEl>
                                        <p:attrNameLst>
                                          <p:attrName>style.visibility</p:attrName>
                                        </p:attrNameLst>
                                      </p:cBhvr>
                                      <p:to>
                                        <p:strVal val="visible"/>
                                      </p:to>
                                    </p:set>
                                    <p:animEffect transition="in" filter="fade">
                                      <p:cBhvr>
                                        <p:cTn id="17" dur="500"/>
                                        <p:tgtEl>
                                          <p:spTgt spid="80"/>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heckerboard(across)">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50" presetClass="entr" presetSubtype="0" decel="10000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1000" fill="hold"/>
                                        <p:tgtEl>
                                          <p:spTgt spid="22"/>
                                        </p:tgtEl>
                                        <p:attrNameLst>
                                          <p:attrName>ppt_w</p:attrName>
                                        </p:attrNameLst>
                                      </p:cBhvr>
                                      <p:tavLst>
                                        <p:tav tm="0">
                                          <p:val>
                                            <p:strVal val="#ppt_w+.3"/>
                                          </p:val>
                                        </p:tav>
                                        <p:tav tm="100000">
                                          <p:val>
                                            <p:strVal val="#ppt_w"/>
                                          </p:val>
                                        </p:tav>
                                      </p:tavLst>
                                    </p:anim>
                                    <p:anim calcmode="lin" valueType="num">
                                      <p:cBhvr>
                                        <p:cTn id="28" dur="1000" fill="hold"/>
                                        <p:tgtEl>
                                          <p:spTgt spid="22"/>
                                        </p:tgtEl>
                                        <p:attrNameLst>
                                          <p:attrName>ppt_h</p:attrName>
                                        </p:attrNameLst>
                                      </p:cBhvr>
                                      <p:tavLst>
                                        <p:tav tm="0">
                                          <p:val>
                                            <p:strVal val="#ppt_h"/>
                                          </p:val>
                                        </p:tav>
                                        <p:tav tm="100000">
                                          <p:val>
                                            <p:strVal val="#ppt_h"/>
                                          </p:val>
                                        </p:tav>
                                      </p:tavLst>
                                    </p:anim>
                                    <p:animEffect transition="in" filter="fade">
                                      <p:cBhvr>
                                        <p:cTn id="29" dur="1000"/>
                                        <p:tgtEl>
                                          <p:spTgt spid="22"/>
                                        </p:tgtEl>
                                      </p:cBhvr>
                                    </p:animEffect>
                                  </p:childTnLst>
                                </p:cTn>
                              </p:par>
                              <p:par>
                                <p:cTn id="30" presetID="50" presetClass="entr" presetSubtype="0" decel="100000" fill="hold" nodeType="with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p:cTn id="32" dur="1000" fill="hold"/>
                                        <p:tgtEl>
                                          <p:spTgt spid="30"/>
                                        </p:tgtEl>
                                        <p:attrNameLst>
                                          <p:attrName>ppt_w</p:attrName>
                                        </p:attrNameLst>
                                      </p:cBhvr>
                                      <p:tavLst>
                                        <p:tav tm="0">
                                          <p:val>
                                            <p:strVal val="#ppt_w+.3"/>
                                          </p:val>
                                        </p:tav>
                                        <p:tav tm="100000">
                                          <p:val>
                                            <p:strVal val="#ppt_w"/>
                                          </p:val>
                                        </p:tav>
                                      </p:tavLst>
                                    </p:anim>
                                    <p:anim calcmode="lin" valueType="num">
                                      <p:cBhvr>
                                        <p:cTn id="33" dur="1000" fill="hold"/>
                                        <p:tgtEl>
                                          <p:spTgt spid="30"/>
                                        </p:tgtEl>
                                        <p:attrNameLst>
                                          <p:attrName>ppt_h</p:attrName>
                                        </p:attrNameLst>
                                      </p:cBhvr>
                                      <p:tavLst>
                                        <p:tav tm="0">
                                          <p:val>
                                            <p:strVal val="#ppt_h"/>
                                          </p:val>
                                        </p:tav>
                                        <p:tav tm="100000">
                                          <p:val>
                                            <p:strVal val="#ppt_h"/>
                                          </p:val>
                                        </p:tav>
                                      </p:tavLst>
                                    </p:anim>
                                    <p:animEffect transition="in" filter="fade">
                                      <p:cBhvr>
                                        <p:cTn id="34" dur="1000"/>
                                        <p:tgtEl>
                                          <p:spTgt spid="30"/>
                                        </p:tgtEl>
                                      </p:cBhvr>
                                    </p:animEffect>
                                  </p:childTnLst>
                                </p:cTn>
                              </p:par>
                              <p:par>
                                <p:cTn id="35" presetID="50" presetClass="entr" presetSubtype="0" decel="10000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anim calcmode="lin" valueType="num">
                                      <p:cBhvr>
                                        <p:cTn id="37" dur="1000" fill="hold"/>
                                        <p:tgtEl>
                                          <p:spTgt spid="34"/>
                                        </p:tgtEl>
                                        <p:attrNameLst>
                                          <p:attrName>ppt_w</p:attrName>
                                        </p:attrNameLst>
                                      </p:cBhvr>
                                      <p:tavLst>
                                        <p:tav tm="0">
                                          <p:val>
                                            <p:strVal val="#ppt_w+.3"/>
                                          </p:val>
                                        </p:tav>
                                        <p:tav tm="100000">
                                          <p:val>
                                            <p:strVal val="#ppt_w"/>
                                          </p:val>
                                        </p:tav>
                                      </p:tavLst>
                                    </p:anim>
                                    <p:anim calcmode="lin" valueType="num">
                                      <p:cBhvr>
                                        <p:cTn id="38" dur="1000" fill="hold"/>
                                        <p:tgtEl>
                                          <p:spTgt spid="34"/>
                                        </p:tgtEl>
                                        <p:attrNameLst>
                                          <p:attrName>ppt_h</p:attrName>
                                        </p:attrNameLst>
                                      </p:cBhvr>
                                      <p:tavLst>
                                        <p:tav tm="0">
                                          <p:val>
                                            <p:strVal val="#ppt_h"/>
                                          </p:val>
                                        </p:tav>
                                        <p:tav tm="100000">
                                          <p:val>
                                            <p:strVal val="#ppt_h"/>
                                          </p:val>
                                        </p:tav>
                                      </p:tavLst>
                                    </p:anim>
                                    <p:animEffect transition="in" filter="fade">
                                      <p:cBhvr>
                                        <p:cTn id="39" dur="1000"/>
                                        <p:tgtEl>
                                          <p:spTgt spid="34"/>
                                        </p:tgtEl>
                                      </p:cBhvr>
                                    </p:animEffect>
                                  </p:childTnLst>
                                </p:cTn>
                              </p:par>
                              <p:par>
                                <p:cTn id="40" presetID="50" presetClass="entr" presetSubtype="0" decel="100000" fill="hold" nodeType="withEffect">
                                  <p:stCondLst>
                                    <p:cond delay="0"/>
                                  </p:stCondLst>
                                  <p:childTnLst>
                                    <p:set>
                                      <p:cBhvr>
                                        <p:cTn id="41" dur="1" fill="hold">
                                          <p:stCondLst>
                                            <p:cond delay="0"/>
                                          </p:stCondLst>
                                        </p:cTn>
                                        <p:tgtEl>
                                          <p:spTgt spid="39"/>
                                        </p:tgtEl>
                                        <p:attrNameLst>
                                          <p:attrName>style.visibility</p:attrName>
                                        </p:attrNameLst>
                                      </p:cBhvr>
                                      <p:to>
                                        <p:strVal val="visible"/>
                                      </p:to>
                                    </p:set>
                                    <p:anim calcmode="lin" valueType="num">
                                      <p:cBhvr>
                                        <p:cTn id="42" dur="1000" fill="hold"/>
                                        <p:tgtEl>
                                          <p:spTgt spid="39"/>
                                        </p:tgtEl>
                                        <p:attrNameLst>
                                          <p:attrName>ppt_w</p:attrName>
                                        </p:attrNameLst>
                                      </p:cBhvr>
                                      <p:tavLst>
                                        <p:tav tm="0">
                                          <p:val>
                                            <p:strVal val="#ppt_w+.3"/>
                                          </p:val>
                                        </p:tav>
                                        <p:tav tm="100000">
                                          <p:val>
                                            <p:strVal val="#ppt_w"/>
                                          </p:val>
                                        </p:tav>
                                      </p:tavLst>
                                    </p:anim>
                                    <p:anim calcmode="lin" valueType="num">
                                      <p:cBhvr>
                                        <p:cTn id="43" dur="1000" fill="hold"/>
                                        <p:tgtEl>
                                          <p:spTgt spid="39"/>
                                        </p:tgtEl>
                                        <p:attrNameLst>
                                          <p:attrName>ppt_h</p:attrName>
                                        </p:attrNameLst>
                                      </p:cBhvr>
                                      <p:tavLst>
                                        <p:tav tm="0">
                                          <p:val>
                                            <p:strVal val="#ppt_h"/>
                                          </p:val>
                                        </p:tav>
                                        <p:tav tm="100000">
                                          <p:val>
                                            <p:strVal val="#ppt_h"/>
                                          </p:val>
                                        </p:tav>
                                      </p:tavLst>
                                    </p:anim>
                                    <p:animEffect transition="in" filter="fade">
                                      <p:cBhvr>
                                        <p:cTn id="44" dur="1000"/>
                                        <p:tgtEl>
                                          <p:spTgt spid="39"/>
                                        </p:tgtEl>
                                      </p:cBhvr>
                                    </p:animEffect>
                                  </p:childTnLst>
                                </p:cTn>
                              </p:par>
                              <p:par>
                                <p:cTn id="45" presetID="50" presetClass="entr" presetSubtype="0" decel="100000" fill="hold" nodeType="withEffect">
                                  <p:stCondLst>
                                    <p:cond delay="0"/>
                                  </p:stCondLst>
                                  <p:childTnLst>
                                    <p:set>
                                      <p:cBhvr>
                                        <p:cTn id="46" dur="1" fill="hold">
                                          <p:stCondLst>
                                            <p:cond delay="0"/>
                                          </p:stCondLst>
                                        </p:cTn>
                                        <p:tgtEl>
                                          <p:spTgt spid="44"/>
                                        </p:tgtEl>
                                        <p:attrNameLst>
                                          <p:attrName>style.visibility</p:attrName>
                                        </p:attrNameLst>
                                      </p:cBhvr>
                                      <p:to>
                                        <p:strVal val="visible"/>
                                      </p:to>
                                    </p:set>
                                    <p:anim calcmode="lin" valueType="num">
                                      <p:cBhvr>
                                        <p:cTn id="47" dur="1000" fill="hold"/>
                                        <p:tgtEl>
                                          <p:spTgt spid="44"/>
                                        </p:tgtEl>
                                        <p:attrNameLst>
                                          <p:attrName>ppt_w</p:attrName>
                                        </p:attrNameLst>
                                      </p:cBhvr>
                                      <p:tavLst>
                                        <p:tav tm="0">
                                          <p:val>
                                            <p:strVal val="#ppt_w+.3"/>
                                          </p:val>
                                        </p:tav>
                                        <p:tav tm="100000">
                                          <p:val>
                                            <p:strVal val="#ppt_w"/>
                                          </p:val>
                                        </p:tav>
                                      </p:tavLst>
                                    </p:anim>
                                    <p:anim calcmode="lin" valueType="num">
                                      <p:cBhvr>
                                        <p:cTn id="48" dur="1000" fill="hold"/>
                                        <p:tgtEl>
                                          <p:spTgt spid="44"/>
                                        </p:tgtEl>
                                        <p:attrNameLst>
                                          <p:attrName>ppt_h</p:attrName>
                                        </p:attrNameLst>
                                      </p:cBhvr>
                                      <p:tavLst>
                                        <p:tav tm="0">
                                          <p:val>
                                            <p:strVal val="#ppt_h"/>
                                          </p:val>
                                        </p:tav>
                                        <p:tav tm="100000">
                                          <p:val>
                                            <p:strVal val="#ppt_h"/>
                                          </p:val>
                                        </p:tav>
                                      </p:tavLst>
                                    </p:anim>
                                    <p:animEffect transition="in" filter="fade">
                                      <p:cBhvr>
                                        <p:cTn id="49" dur="1000"/>
                                        <p:tgtEl>
                                          <p:spTgt spid="44"/>
                                        </p:tgtEl>
                                      </p:cBhvr>
                                    </p:animEffect>
                                  </p:childTnLst>
                                </p:cTn>
                              </p:par>
                            </p:childTnLst>
                          </p:cTn>
                        </p:par>
                      </p:childTnLst>
                    </p:cTn>
                  </p:par>
                  <p:par>
                    <p:cTn id="50" fill="hold">
                      <p:stCondLst>
                        <p:cond delay="indefinite"/>
                      </p:stCondLst>
                      <p:childTnLst>
                        <p:par>
                          <p:cTn id="51" fill="hold">
                            <p:stCondLst>
                              <p:cond delay="0"/>
                            </p:stCondLst>
                            <p:childTnLst>
                              <p:par>
                                <p:cTn id="52" presetID="5" presetClass="entr" presetSubtype="10" fill="hold" grpId="0" nodeType="click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checkerboard(across)">
                                      <p:cBhvr>
                                        <p:cTn id="54" dur="500"/>
                                        <p:tgtEl>
                                          <p:spTgt spid="50"/>
                                        </p:tgtEl>
                                      </p:cBhvr>
                                    </p:animEffect>
                                  </p:childTnLst>
                                </p:cTn>
                              </p:par>
                            </p:childTnLst>
                          </p:cTn>
                        </p:par>
                      </p:childTnLst>
                    </p:cTn>
                  </p:par>
                  <p:par>
                    <p:cTn id="55" fill="hold">
                      <p:stCondLst>
                        <p:cond delay="indefinite"/>
                      </p:stCondLst>
                      <p:childTnLst>
                        <p:par>
                          <p:cTn id="56" fill="hold">
                            <p:stCondLst>
                              <p:cond delay="0"/>
                            </p:stCondLst>
                            <p:childTnLst>
                              <p:par>
                                <p:cTn id="57" presetID="50" presetClass="entr" presetSubtype="0" decel="100000" fill="hold" nodeType="clickEffect">
                                  <p:stCondLst>
                                    <p:cond delay="0"/>
                                  </p:stCondLst>
                                  <p:childTnLst>
                                    <p:set>
                                      <p:cBhvr>
                                        <p:cTn id="58" dur="1" fill="hold">
                                          <p:stCondLst>
                                            <p:cond delay="0"/>
                                          </p:stCondLst>
                                        </p:cTn>
                                        <p:tgtEl>
                                          <p:spTgt spid="56"/>
                                        </p:tgtEl>
                                        <p:attrNameLst>
                                          <p:attrName>style.visibility</p:attrName>
                                        </p:attrNameLst>
                                      </p:cBhvr>
                                      <p:to>
                                        <p:strVal val="visible"/>
                                      </p:to>
                                    </p:set>
                                    <p:anim calcmode="lin" valueType="num">
                                      <p:cBhvr>
                                        <p:cTn id="59" dur="1000" fill="hold"/>
                                        <p:tgtEl>
                                          <p:spTgt spid="56"/>
                                        </p:tgtEl>
                                        <p:attrNameLst>
                                          <p:attrName>ppt_w</p:attrName>
                                        </p:attrNameLst>
                                      </p:cBhvr>
                                      <p:tavLst>
                                        <p:tav tm="0">
                                          <p:val>
                                            <p:strVal val="#ppt_w+.3"/>
                                          </p:val>
                                        </p:tav>
                                        <p:tav tm="100000">
                                          <p:val>
                                            <p:strVal val="#ppt_w"/>
                                          </p:val>
                                        </p:tav>
                                      </p:tavLst>
                                    </p:anim>
                                    <p:anim calcmode="lin" valueType="num">
                                      <p:cBhvr>
                                        <p:cTn id="60" dur="1000" fill="hold"/>
                                        <p:tgtEl>
                                          <p:spTgt spid="56"/>
                                        </p:tgtEl>
                                        <p:attrNameLst>
                                          <p:attrName>ppt_h</p:attrName>
                                        </p:attrNameLst>
                                      </p:cBhvr>
                                      <p:tavLst>
                                        <p:tav tm="0">
                                          <p:val>
                                            <p:strVal val="#ppt_h"/>
                                          </p:val>
                                        </p:tav>
                                        <p:tav tm="100000">
                                          <p:val>
                                            <p:strVal val="#ppt_h"/>
                                          </p:val>
                                        </p:tav>
                                      </p:tavLst>
                                    </p:anim>
                                    <p:animEffect transition="in" filter="fade">
                                      <p:cBhvr>
                                        <p:cTn id="61" dur="1000"/>
                                        <p:tgtEl>
                                          <p:spTgt spid="56"/>
                                        </p:tgtEl>
                                      </p:cBhvr>
                                    </p:animEffect>
                                  </p:childTnLst>
                                </p:cTn>
                              </p:par>
                              <p:par>
                                <p:cTn id="62" presetID="50" presetClass="entr" presetSubtype="0" decel="100000" fill="hold" nodeType="withEffect">
                                  <p:stCondLst>
                                    <p:cond delay="0"/>
                                  </p:stCondLst>
                                  <p:childTnLst>
                                    <p:set>
                                      <p:cBhvr>
                                        <p:cTn id="63" dur="1" fill="hold">
                                          <p:stCondLst>
                                            <p:cond delay="0"/>
                                          </p:stCondLst>
                                        </p:cTn>
                                        <p:tgtEl>
                                          <p:spTgt spid="60"/>
                                        </p:tgtEl>
                                        <p:attrNameLst>
                                          <p:attrName>style.visibility</p:attrName>
                                        </p:attrNameLst>
                                      </p:cBhvr>
                                      <p:to>
                                        <p:strVal val="visible"/>
                                      </p:to>
                                    </p:set>
                                    <p:anim calcmode="lin" valueType="num">
                                      <p:cBhvr>
                                        <p:cTn id="64" dur="1000" fill="hold"/>
                                        <p:tgtEl>
                                          <p:spTgt spid="60"/>
                                        </p:tgtEl>
                                        <p:attrNameLst>
                                          <p:attrName>ppt_w</p:attrName>
                                        </p:attrNameLst>
                                      </p:cBhvr>
                                      <p:tavLst>
                                        <p:tav tm="0">
                                          <p:val>
                                            <p:strVal val="#ppt_w+.3"/>
                                          </p:val>
                                        </p:tav>
                                        <p:tav tm="100000">
                                          <p:val>
                                            <p:strVal val="#ppt_w"/>
                                          </p:val>
                                        </p:tav>
                                      </p:tavLst>
                                    </p:anim>
                                    <p:anim calcmode="lin" valueType="num">
                                      <p:cBhvr>
                                        <p:cTn id="65" dur="1000" fill="hold"/>
                                        <p:tgtEl>
                                          <p:spTgt spid="60"/>
                                        </p:tgtEl>
                                        <p:attrNameLst>
                                          <p:attrName>ppt_h</p:attrName>
                                        </p:attrNameLst>
                                      </p:cBhvr>
                                      <p:tavLst>
                                        <p:tav tm="0">
                                          <p:val>
                                            <p:strVal val="#ppt_h"/>
                                          </p:val>
                                        </p:tav>
                                        <p:tav tm="100000">
                                          <p:val>
                                            <p:strVal val="#ppt_h"/>
                                          </p:val>
                                        </p:tav>
                                      </p:tavLst>
                                    </p:anim>
                                    <p:animEffect transition="in" filter="fade">
                                      <p:cBhvr>
                                        <p:cTn id="66" dur="1000"/>
                                        <p:tgtEl>
                                          <p:spTgt spid="60"/>
                                        </p:tgtEl>
                                      </p:cBhvr>
                                    </p:animEffect>
                                  </p:childTnLst>
                                </p:cTn>
                              </p:par>
                              <p:par>
                                <p:cTn id="67" presetID="50" presetClass="entr" presetSubtype="0" decel="100000" fill="hold" nodeType="withEffect">
                                  <p:stCondLst>
                                    <p:cond delay="0"/>
                                  </p:stCondLst>
                                  <p:childTnLst>
                                    <p:set>
                                      <p:cBhvr>
                                        <p:cTn id="68" dur="1" fill="hold">
                                          <p:stCondLst>
                                            <p:cond delay="0"/>
                                          </p:stCondLst>
                                        </p:cTn>
                                        <p:tgtEl>
                                          <p:spTgt spid="11"/>
                                        </p:tgtEl>
                                        <p:attrNameLst>
                                          <p:attrName>style.visibility</p:attrName>
                                        </p:attrNameLst>
                                      </p:cBhvr>
                                      <p:to>
                                        <p:strVal val="visible"/>
                                      </p:to>
                                    </p:set>
                                    <p:anim calcmode="lin" valueType="num">
                                      <p:cBhvr>
                                        <p:cTn id="69" dur="1000" fill="hold"/>
                                        <p:tgtEl>
                                          <p:spTgt spid="11"/>
                                        </p:tgtEl>
                                        <p:attrNameLst>
                                          <p:attrName>ppt_w</p:attrName>
                                        </p:attrNameLst>
                                      </p:cBhvr>
                                      <p:tavLst>
                                        <p:tav tm="0">
                                          <p:val>
                                            <p:strVal val="#ppt_w+.3"/>
                                          </p:val>
                                        </p:tav>
                                        <p:tav tm="100000">
                                          <p:val>
                                            <p:strVal val="#ppt_w"/>
                                          </p:val>
                                        </p:tav>
                                      </p:tavLst>
                                    </p:anim>
                                    <p:anim calcmode="lin" valueType="num">
                                      <p:cBhvr>
                                        <p:cTn id="70" dur="1000" fill="hold"/>
                                        <p:tgtEl>
                                          <p:spTgt spid="11"/>
                                        </p:tgtEl>
                                        <p:attrNameLst>
                                          <p:attrName>ppt_h</p:attrName>
                                        </p:attrNameLst>
                                      </p:cBhvr>
                                      <p:tavLst>
                                        <p:tav tm="0">
                                          <p:val>
                                            <p:strVal val="#ppt_h"/>
                                          </p:val>
                                        </p:tav>
                                        <p:tav tm="100000">
                                          <p:val>
                                            <p:strVal val="#ppt_h"/>
                                          </p:val>
                                        </p:tav>
                                      </p:tavLst>
                                    </p:anim>
                                    <p:animEffect transition="in" filter="fade">
                                      <p:cBhvr>
                                        <p:cTn id="71" dur="1000"/>
                                        <p:tgtEl>
                                          <p:spTgt spid="11"/>
                                        </p:tgtEl>
                                      </p:cBhvr>
                                    </p:animEffect>
                                  </p:childTnLst>
                                </p:cTn>
                              </p:par>
                              <p:par>
                                <p:cTn id="72" presetID="50" presetClass="entr" presetSubtype="0" decel="100000" fill="hold" nodeType="withEffect">
                                  <p:stCondLst>
                                    <p:cond delay="0"/>
                                  </p:stCondLst>
                                  <p:childTnLst>
                                    <p:set>
                                      <p:cBhvr>
                                        <p:cTn id="73" dur="1" fill="hold">
                                          <p:stCondLst>
                                            <p:cond delay="0"/>
                                          </p:stCondLst>
                                        </p:cTn>
                                        <p:tgtEl>
                                          <p:spTgt spid="10"/>
                                        </p:tgtEl>
                                        <p:attrNameLst>
                                          <p:attrName>style.visibility</p:attrName>
                                        </p:attrNameLst>
                                      </p:cBhvr>
                                      <p:to>
                                        <p:strVal val="visible"/>
                                      </p:to>
                                    </p:set>
                                    <p:anim calcmode="lin" valueType="num">
                                      <p:cBhvr>
                                        <p:cTn id="74" dur="1000" fill="hold"/>
                                        <p:tgtEl>
                                          <p:spTgt spid="10"/>
                                        </p:tgtEl>
                                        <p:attrNameLst>
                                          <p:attrName>ppt_w</p:attrName>
                                        </p:attrNameLst>
                                      </p:cBhvr>
                                      <p:tavLst>
                                        <p:tav tm="0">
                                          <p:val>
                                            <p:strVal val="#ppt_w+.3"/>
                                          </p:val>
                                        </p:tav>
                                        <p:tav tm="100000">
                                          <p:val>
                                            <p:strVal val="#ppt_w"/>
                                          </p:val>
                                        </p:tav>
                                      </p:tavLst>
                                    </p:anim>
                                    <p:anim calcmode="lin" valueType="num">
                                      <p:cBhvr>
                                        <p:cTn id="75" dur="1000" fill="hold"/>
                                        <p:tgtEl>
                                          <p:spTgt spid="10"/>
                                        </p:tgtEl>
                                        <p:attrNameLst>
                                          <p:attrName>ppt_h</p:attrName>
                                        </p:attrNameLst>
                                      </p:cBhvr>
                                      <p:tavLst>
                                        <p:tav tm="0">
                                          <p:val>
                                            <p:strVal val="#ppt_h"/>
                                          </p:val>
                                        </p:tav>
                                        <p:tav tm="100000">
                                          <p:val>
                                            <p:strVal val="#ppt_h"/>
                                          </p:val>
                                        </p:tav>
                                      </p:tavLst>
                                    </p:anim>
                                    <p:animEffect transition="in" filter="fade">
                                      <p:cBhvr>
                                        <p:cTn id="76" dur="1000"/>
                                        <p:tgtEl>
                                          <p:spTgt spid="10"/>
                                        </p:tgtEl>
                                      </p:cBhvr>
                                    </p:animEffect>
                                  </p:childTnLst>
                                </p:cTn>
                              </p:par>
                              <p:par>
                                <p:cTn id="77" presetID="50" presetClass="entr" presetSubtype="0" decel="100000" fill="hold" nodeType="withEffect">
                                  <p:stCondLst>
                                    <p:cond delay="0"/>
                                  </p:stCondLst>
                                  <p:childTnLst>
                                    <p:set>
                                      <p:cBhvr>
                                        <p:cTn id="78" dur="1" fill="hold">
                                          <p:stCondLst>
                                            <p:cond delay="0"/>
                                          </p:stCondLst>
                                        </p:cTn>
                                        <p:tgtEl>
                                          <p:spTgt spid="4"/>
                                        </p:tgtEl>
                                        <p:attrNameLst>
                                          <p:attrName>style.visibility</p:attrName>
                                        </p:attrNameLst>
                                      </p:cBhvr>
                                      <p:to>
                                        <p:strVal val="visible"/>
                                      </p:to>
                                    </p:set>
                                    <p:anim calcmode="lin" valueType="num">
                                      <p:cBhvr>
                                        <p:cTn id="79" dur="1000" fill="hold"/>
                                        <p:tgtEl>
                                          <p:spTgt spid="4"/>
                                        </p:tgtEl>
                                        <p:attrNameLst>
                                          <p:attrName>ppt_w</p:attrName>
                                        </p:attrNameLst>
                                      </p:cBhvr>
                                      <p:tavLst>
                                        <p:tav tm="0">
                                          <p:val>
                                            <p:strVal val="#ppt_w+.3"/>
                                          </p:val>
                                        </p:tav>
                                        <p:tav tm="100000">
                                          <p:val>
                                            <p:strVal val="#ppt_w"/>
                                          </p:val>
                                        </p:tav>
                                      </p:tavLst>
                                    </p:anim>
                                    <p:anim calcmode="lin" valueType="num">
                                      <p:cBhvr>
                                        <p:cTn id="80" dur="1000" fill="hold"/>
                                        <p:tgtEl>
                                          <p:spTgt spid="4"/>
                                        </p:tgtEl>
                                        <p:attrNameLst>
                                          <p:attrName>ppt_h</p:attrName>
                                        </p:attrNameLst>
                                      </p:cBhvr>
                                      <p:tavLst>
                                        <p:tav tm="0">
                                          <p:val>
                                            <p:strVal val="#ppt_h"/>
                                          </p:val>
                                        </p:tav>
                                        <p:tav tm="100000">
                                          <p:val>
                                            <p:strVal val="#ppt_h"/>
                                          </p:val>
                                        </p:tav>
                                      </p:tavLst>
                                    </p:anim>
                                    <p:animEffect transition="in" filter="fade">
                                      <p:cBhvr>
                                        <p:cTn id="81" dur="1000"/>
                                        <p:tgtEl>
                                          <p:spTgt spid="4"/>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500"/>
                                        <p:tgtEl>
                                          <p:spTgt spid="12"/>
                                        </p:tgtEl>
                                      </p:cBhvr>
                                    </p:animEffect>
                                  </p:childTnLst>
                                </p:cTn>
                              </p:par>
                            </p:childTnLst>
                          </p:cTn>
                        </p:par>
                      </p:childTnLst>
                    </p:cTn>
                  </p:par>
                  <p:par>
                    <p:cTn id="87" fill="hold">
                      <p:stCondLst>
                        <p:cond delay="indefinite"/>
                      </p:stCondLst>
                      <p:childTnLst>
                        <p:par>
                          <p:cTn id="88" fill="hold">
                            <p:stCondLst>
                              <p:cond delay="0"/>
                            </p:stCondLst>
                            <p:childTnLst>
                              <p:par>
                                <p:cTn id="89" presetID="50" presetClass="entr" presetSubtype="0" decel="100000" fill="hold" nodeType="clickEffect">
                                  <p:stCondLst>
                                    <p:cond delay="0"/>
                                  </p:stCondLst>
                                  <p:childTnLst>
                                    <p:set>
                                      <p:cBhvr>
                                        <p:cTn id="90" dur="1" fill="hold">
                                          <p:stCondLst>
                                            <p:cond delay="0"/>
                                          </p:stCondLst>
                                        </p:cTn>
                                        <p:tgtEl>
                                          <p:spTgt spid="15"/>
                                        </p:tgtEl>
                                        <p:attrNameLst>
                                          <p:attrName>style.visibility</p:attrName>
                                        </p:attrNameLst>
                                      </p:cBhvr>
                                      <p:to>
                                        <p:strVal val="visible"/>
                                      </p:to>
                                    </p:set>
                                    <p:anim calcmode="lin" valueType="num">
                                      <p:cBhvr>
                                        <p:cTn id="91" dur="1000" fill="hold"/>
                                        <p:tgtEl>
                                          <p:spTgt spid="15"/>
                                        </p:tgtEl>
                                        <p:attrNameLst>
                                          <p:attrName>ppt_w</p:attrName>
                                        </p:attrNameLst>
                                      </p:cBhvr>
                                      <p:tavLst>
                                        <p:tav tm="0">
                                          <p:val>
                                            <p:strVal val="#ppt_w+.3"/>
                                          </p:val>
                                        </p:tav>
                                        <p:tav tm="100000">
                                          <p:val>
                                            <p:strVal val="#ppt_w"/>
                                          </p:val>
                                        </p:tav>
                                      </p:tavLst>
                                    </p:anim>
                                    <p:anim calcmode="lin" valueType="num">
                                      <p:cBhvr>
                                        <p:cTn id="92" dur="1000" fill="hold"/>
                                        <p:tgtEl>
                                          <p:spTgt spid="15"/>
                                        </p:tgtEl>
                                        <p:attrNameLst>
                                          <p:attrName>ppt_h</p:attrName>
                                        </p:attrNameLst>
                                      </p:cBhvr>
                                      <p:tavLst>
                                        <p:tav tm="0">
                                          <p:val>
                                            <p:strVal val="#ppt_h"/>
                                          </p:val>
                                        </p:tav>
                                        <p:tav tm="100000">
                                          <p:val>
                                            <p:strVal val="#ppt_h"/>
                                          </p:val>
                                        </p:tav>
                                      </p:tavLst>
                                    </p:anim>
                                    <p:animEffect transition="in" filter="fade">
                                      <p:cBhvr>
                                        <p:cTn id="93"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0" grpId="0"/>
      <p:bldP spid="78" grpId="0"/>
      <p:bldP spid="79" grpId="0"/>
      <p:bldP spid="8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コンテンツ プレースホルダー 4" descr="抽象, 挿絵 が含まれている画像&#10;&#10;自動的に生成された説明">
            <a:extLst>
              <a:ext uri="{FF2B5EF4-FFF2-40B4-BE49-F238E27FC236}">
                <a16:creationId xmlns:a16="http://schemas.microsoft.com/office/drawing/2014/main" id="{9C482374-99A0-4E05-A442-37F7DD0EFA0D}"/>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4" name="Rectangle 29">
            <a:extLst>
              <a:ext uri="{FF2B5EF4-FFF2-40B4-BE49-F238E27FC236}">
                <a16:creationId xmlns:a16="http://schemas.microsoft.com/office/drawing/2014/main" id="{38B81692-A9C7-4CCD-B650-903390761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タイトル 1">
            <a:extLst>
              <a:ext uri="{FF2B5EF4-FFF2-40B4-BE49-F238E27FC236}">
                <a16:creationId xmlns:a16="http://schemas.microsoft.com/office/drawing/2014/main" id="{88D38354-4BD0-4805-A0E5-516C733B864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ja-JP" altLang="en-US" sz="3600" dirty="0">
                <a:solidFill>
                  <a:schemeClr val="tx1">
                    <a:lumMod val="85000"/>
                    <a:lumOff val="15000"/>
                  </a:schemeClr>
                </a:solidFill>
                <a:latin typeface="HGS創英角ﾎﾟｯﾌﾟ体" panose="040B0A00000000000000" pitchFamily="50" charset="-128"/>
                <a:ea typeface="HGS創英角ﾎﾟｯﾌﾟ体" panose="040B0A00000000000000" pitchFamily="50" charset="-128"/>
              </a:rPr>
              <a:t>ご清聴ありがとうございました！</a:t>
            </a:r>
            <a:endParaRPr kumimoji="1" lang="en-US" altLang="ja-JP" sz="3600" dirty="0">
              <a:solidFill>
                <a:schemeClr val="tx1">
                  <a:lumMod val="85000"/>
                  <a:lumOff val="15000"/>
                </a:schemeClr>
              </a:solidFill>
              <a:latin typeface="HGS創英角ﾎﾟｯﾌﾟ体" panose="040B0A00000000000000" pitchFamily="50" charset="-128"/>
              <a:ea typeface="HGS創英角ﾎﾟｯﾌﾟ体" panose="040B0A00000000000000" pitchFamily="50" charset="-128"/>
            </a:endParaRPr>
          </a:p>
        </p:txBody>
      </p:sp>
      <p:cxnSp>
        <p:nvCxnSpPr>
          <p:cNvPr id="6" name="Straight Connector 31">
            <a:extLst>
              <a:ext uri="{FF2B5EF4-FFF2-40B4-BE49-F238E27FC236}">
                <a16:creationId xmlns:a16="http://schemas.microsoft.com/office/drawing/2014/main" id="{C193F965-E816-4A5E-901E-C830C1596C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33">
            <a:extLst>
              <a:ext uri="{FF2B5EF4-FFF2-40B4-BE49-F238E27FC236}">
                <a16:creationId xmlns:a16="http://schemas.microsoft.com/office/drawing/2014/main" id="{9272DD60-8901-4DCC-A38F-6C8131ECEC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884382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背景パターン&#10;&#10;自動的に生成された説明">
            <a:extLst>
              <a:ext uri="{FF2B5EF4-FFF2-40B4-BE49-F238E27FC236}">
                <a16:creationId xmlns:a16="http://schemas.microsoft.com/office/drawing/2014/main" id="{EEB1E88F-C7EB-482F-9D45-7618C607D141}"/>
              </a:ext>
            </a:extLst>
          </p:cNvPr>
          <p:cNvPicPr>
            <a:picLocks noChangeAspect="1"/>
          </p:cNvPicPr>
          <p:nvPr/>
        </p:nvPicPr>
        <p:blipFill>
          <a:blip r:embed="rId2">
            <a:alphaModFix amt="75000"/>
            <a:extLst>
              <a:ext uri="{BEBA8EAE-BF5A-486C-A8C5-ECC9F3942E4B}">
                <a14:imgProps xmlns:a14="http://schemas.microsoft.com/office/drawing/2010/main">
                  <a14:imgLayer r:embed="rId3">
                    <a14:imgEffect>
                      <a14:colorTemperature colorTemp="3510"/>
                    </a14:imgEffect>
                    <a14:imgEffect>
                      <a14:saturation sat="109000"/>
                    </a14:imgEffect>
                    <a14:imgEffect>
                      <a14:brightnessContrast bright="-2000" contrast="29000"/>
                    </a14:imgEffect>
                  </a14:imgLayer>
                </a14:imgProps>
              </a:ext>
              <a:ext uri="{28A0092B-C50C-407E-A947-70E740481C1C}">
                <a14:useLocalDpi xmlns:a14="http://schemas.microsoft.com/office/drawing/2010/main" val="0"/>
              </a:ext>
            </a:extLst>
          </a:blip>
          <a:stretch>
            <a:fillRect/>
          </a:stretch>
        </p:blipFill>
        <p:spPr>
          <a:xfrm>
            <a:off x="0" y="9695"/>
            <a:ext cx="12192000" cy="6858000"/>
          </a:xfrm>
          <a:prstGeom prst="rect">
            <a:avLst/>
          </a:prstGeom>
        </p:spPr>
      </p:pic>
      <p:sp>
        <p:nvSpPr>
          <p:cNvPr id="4" name="テキスト ボックス 3">
            <a:extLst>
              <a:ext uri="{FF2B5EF4-FFF2-40B4-BE49-F238E27FC236}">
                <a16:creationId xmlns:a16="http://schemas.microsoft.com/office/drawing/2014/main" id="{BC04DD90-72D8-49EC-86C9-22EE9B88A18D}"/>
              </a:ext>
            </a:extLst>
          </p:cNvPr>
          <p:cNvSpPr txBox="1"/>
          <p:nvPr/>
        </p:nvSpPr>
        <p:spPr>
          <a:xfrm>
            <a:off x="467650" y="426312"/>
            <a:ext cx="4279553" cy="923330"/>
          </a:xfrm>
          <a:prstGeom prst="rect">
            <a:avLst/>
          </a:prstGeom>
          <a:noFill/>
        </p:spPr>
        <p:txBody>
          <a:bodyPr wrap="square" rtlCol="0">
            <a:spAutoFit/>
          </a:bodyPr>
          <a:lstStyle/>
          <a:p>
            <a:r>
              <a:rPr kumimoji="1" lang="ja-JP" altLang="en-US" sz="5400" b="1" dirty="0">
                <a:ln w="31750">
                  <a:gradFill>
                    <a:gsLst>
                      <a:gs pos="0">
                        <a:schemeClr val="accent1">
                          <a:lumMod val="5000"/>
                          <a:lumOff val="95000"/>
                        </a:schemeClr>
                      </a:gs>
                      <a:gs pos="9000">
                        <a:srgbClr val="5DFFFF"/>
                      </a:gs>
                      <a:gs pos="27000">
                        <a:srgbClr val="179DA7"/>
                      </a:gs>
                    </a:gsLst>
                    <a:lin ang="5400000" scaled="1"/>
                  </a:gradFill>
                </a:ln>
                <a:gradFill flip="none" rotWithShape="1">
                  <a:gsLst>
                    <a:gs pos="0">
                      <a:schemeClr val="accent5">
                        <a:lumMod val="5000"/>
                        <a:lumOff val="95000"/>
                      </a:schemeClr>
                    </a:gs>
                    <a:gs pos="78000">
                      <a:srgbClr val="5DFFFF"/>
                    </a:gs>
                    <a:gs pos="100000">
                      <a:srgbClr val="179DA7"/>
                    </a:gs>
                  </a:gsLst>
                  <a:lin ang="5400000" scaled="1"/>
                  <a:tileRect/>
                </a:gradFill>
                <a:effectLst>
                  <a:outerShdw blurRad="50800" dist="114300" dir="2760000" sx="102000" sy="102000" algn="l" rotWithShape="0">
                    <a:prstClr val="black">
                      <a:alpha val="40000"/>
                    </a:prstClr>
                  </a:outerShdw>
                </a:effectLst>
                <a:latin typeface="HGS創英角ｺﾞｼｯｸUB" panose="020B0900000000000000" pitchFamily="50" charset="-128"/>
                <a:ea typeface="HGS創英角ｺﾞｼｯｸUB" panose="020B0900000000000000" pitchFamily="50" charset="-128"/>
              </a:rPr>
              <a:t>コンセプト</a:t>
            </a:r>
          </a:p>
        </p:txBody>
      </p:sp>
      <p:grpSp>
        <p:nvGrpSpPr>
          <p:cNvPr id="2" name="グループ化 1">
            <a:extLst>
              <a:ext uri="{FF2B5EF4-FFF2-40B4-BE49-F238E27FC236}">
                <a16:creationId xmlns:a16="http://schemas.microsoft.com/office/drawing/2014/main" id="{F354EC16-ABE6-4F28-B6A6-000AE0180CF3}"/>
              </a:ext>
            </a:extLst>
          </p:cNvPr>
          <p:cNvGrpSpPr/>
          <p:nvPr/>
        </p:nvGrpSpPr>
        <p:grpSpPr>
          <a:xfrm>
            <a:off x="642851" y="1633448"/>
            <a:ext cx="10906298" cy="3557847"/>
            <a:chOff x="642851" y="1633448"/>
            <a:chExt cx="10906298" cy="3557847"/>
          </a:xfrm>
        </p:grpSpPr>
        <p:pic>
          <p:nvPicPr>
            <p:cNvPr id="3" name="図 2">
              <a:extLst>
                <a:ext uri="{FF2B5EF4-FFF2-40B4-BE49-F238E27FC236}">
                  <a16:creationId xmlns:a16="http://schemas.microsoft.com/office/drawing/2014/main" id="{6E40F7D3-4B6A-4E32-B4F1-AC9FE218EA89}"/>
                </a:ext>
              </a:extLst>
            </p:cNvPr>
            <p:cNvPicPr>
              <a:picLocks noChangeAspect="1"/>
            </p:cNvPicPr>
            <p:nvPr/>
          </p:nvPicPr>
          <p:blipFill>
            <a:blip r:embed="rId4"/>
            <a:stretch>
              <a:fillRect/>
            </a:stretch>
          </p:blipFill>
          <p:spPr>
            <a:xfrm>
              <a:off x="714375" y="1738312"/>
              <a:ext cx="10763250" cy="3381375"/>
            </a:xfrm>
            <a:prstGeom prst="rect">
              <a:avLst/>
            </a:prstGeom>
            <a:noFill/>
            <a:ln>
              <a:noFill/>
            </a:ln>
            <a:effectLst>
              <a:softEdge rad="112500"/>
            </a:effectLst>
          </p:spPr>
        </p:pic>
        <p:sp>
          <p:nvSpPr>
            <p:cNvPr id="8" name="正方形/長方形 7">
              <a:extLst>
                <a:ext uri="{FF2B5EF4-FFF2-40B4-BE49-F238E27FC236}">
                  <a16:creationId xmlns:a16="http://schemas.microsoft.com/office/drawing/2014/main" id="{F099F0A6-18B1-4A84-B717-17B702C4F589}"/>
                </a:ext>
              </a:extLst>
            </p:cNvPr>
            <p:cNvSpPr/>
            <p:nvPr/>
          </p:nvSpPr>
          <p:spPr>
            <a:xfrm>
              <a:off x="642851" y="1633448"/>
              <a:ext cx="10906298" cy="3557847"/>
            </a:xfrm>
            <a:prstGeom prst="rect">
              <a:avLst/>
            </a:prstGeom>
            <a:gradFill flip="none" rotWithShape="1">
              <a:gsLst>
                <a:gs pos="0">
                  <a:schemeClr val="accent5">
                    <a:alpha val="68000"/>
                    <a:lumMod val="0"/>
                    <a:lumOff val="100000"/>
                  </a:schemeClr>
                </a:gs>
                <a:gs pos="38000">
                  <a:schemeClr val="accent5">
                    <a:alpha val="98000"/>
                    <a:lumMod val="5000"/>
                    <a:lumOff val="95000"/>
                  </a:schemeClr>
                </a:gs>
                <a:gs pos="87000">
                  <a:srgbClr val="03A5BB">
                    <a:alpha val="57000"/>
                  </a:srgbClr>
                </a:gs>
              </a:gsLst>
              <a:path path="circle">
                <a:fillToRect l="50000" t="-80000" r="50000" b="180000"/>
              </a:path>
              <a:tileRect/>
            </a:gra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695EC696-C1A3-499A-B472-A4650D0A364D}"/>
                </a:ext>
              </a:extLst>
            </p:cNvPr>
            <p:cNvSpPr/>
            <p:nvPr/>
          </p:nvSpPr>
          <p:spPr>
            <a:xfrm>
              <a:off x="2607426" y="2763980"/>
              <a:ext cx="7129240" cy="1296785"/>
            </a:xfrm>
            <a:prstGeom prst="rect">
              <a:avLst/>
            </a:prstGeom>
            <a:pattFill prst="pct5">
              <a:fgClr>
                <a:srgbClr val="0DE2FF"/>
              </a:fgClr>
              <a:bgClr>
                <a:schemeClr val="bg1"/>
              </a:bgClr>
            </a:pattFill>
            <a:ln w="38100">
              <a:solidFill>
                <a:srgbClr val="03A5B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93F6ED65-EF84-4635-B2B8-7DA829BE2593}"/>
                </a:ext>
              </a:extLst>
            </p:cNvPr>
            <p:cNvSpPr txBox="1"/>
            <p:nvPr/>
          </p:nvSpPr>
          <p:spPr>
            <a:xfrm>
              <a:off x="2846802" y="2900158"/>
              <a:ext cx="6889864" cy="871392"/>
            </a:xfrm>
            <a:prstGeom prst="rect">
              <a:avLst/>
            </a:prstGeom>
            <a:noFill/>
            <a:effectLst/>
          </p:spPr>
          <p:txBody>
            <a:bodyPr wrap="square" rtlCol="0">
              <a:spAutoFit/>
            </a:bodyPr>
            <a:lstStyle/>
            <a:p>
              <a:pPr algn="ctr">
                <a:lnSpc>
                  <a:spcPct val="150000"/>
                </a:lnSpc>
              </a:pPr>
              <a:r>
                <a:rPr kumimoji="1" lang="ja-JP" altLang="en-US" sz="4000" b="1" dirty="0">
                  <a:solidFill>
                    <a:srgbClr val="FF0000"/>
                  </a:solidFill>
                  <a:effectLst>
                    <a:outerShdw dist="114300" dir="6300000" sx="98000" sy="98000" algn="t" rotWithShape="0">
                      <a:prstClr val="black">
                        <a:alpha val="18000"/>
                      </a:prstClr>
                    </a:outerShdw>
                  </a:effectLst>
                  <a:latin typeface="HG創英角ﾎﾟｯﾌﾟ体" panose="040B0A09000000000000" pitchFamily="49" charset="-128"/>
                  <a:ea typeface="HG創英角ﾎﾟｯﾌﾟ体" panose="040B0A09000000000000" pitchFamily="49" charset="-128"/>
                </a:rPr>
                <a:t>最強 </a:t>
              </a:r>
              <a:r>
                <a:rPr kumimoji="1" lang="ja-JP" altLang="en-US" sz="4000" b="1" dirty="0">
                  <a:effectLst>
                    <a:outerShdw dist="114300" dir="6300000" sx="98000" sy="98000" algn="t" rotWithShape="0">
                      <a:prstClr val="black">
                        <a:alpha val="18000"/>
                      </a:prstClr>
                    </a:outerShdw>
                  </a:effectLst>
                  <a:latin typeface="HG創英角ﾎﾟｯﾌﾟ体" panose="040B0A09000000000000" pitchFamily="49" charset="-128"/>
                  <a:ea typeface="HG創英角ﾎﾟｯﾌﾟ体" panose="040B0A09000000000000" pitchFamily="49" charset="-128"/>
                </a:rPr>
                <a:t>の </a:t>
              </a:r>
              <a:r>
                <a:rPr kumimoji="1" lang="ja-JP" altLang="en-US" sz="4000" b="1" dirty="0">
                  <a:solidFill>
                    <a:srgbClr val="00B050"/>
                  </a:solidFill>
                  <a:effectLst>
                    <a:outerShdw dist="114300" dir="6300000" sx="98000" sy="98000" algn="t" rotWithShape="0">
                      <a:prstClr val="black">
                        <a:alpha val="18000"/>
                      </a:prstClr>
                    </a:outerShdw>
                  </a:effectLst>
                  <a:latin typeface="HG創英角ﾎﾟｯﾌﾟ体" panose="040B0A09000000000000" pitchFamily="49" charset="-128"/>
                  <a:ea typeface="HG創英角ﾎﾟｯﾌﾟ体" panose="040B0A09000000000000" pitchFamily="49" charset="-128"/>
                </a:rPr>
                <a:t>むしポケモン！！</a:t>
              </a:r>
            </a:p>
          </p:txBody>
        </p:sp>
      </p:grpSp>
    </p:spTree>
    <p:extLst>
      <p:ext uri="{BB962C8B-B14F-4D97-AF65-F5344CB8AC3E}">
        <p14:creationId xmlns:p14="http://schemas.microsoft.com/office/powerpoint/2010/main" val="3991501806"/>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0" presetClass="entr" presetSubtype="0" decel="10000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strVal val="#ppt_w+.3"/>
                                          </p:val>
                                        </p:tav>
                                        <p:tav tm="100000">
                                          <p:val>
                                            <p:strVal val="#ppt_w"/>
                                          </p:val>
                                        </p:tav>
                                      </p:tavLst>
                                    </p:anim>
                                    <p:anim calcmode="lin" valueType="num">
                                      <p:cBhvr>
                                        <p:cTn id="13" dur="1000" fill="hold"/>
                                        <p:tgtEl>
                                          <p:spTgt spid="2"/>
                                        </p:tgtEl>
                                        <p:attrNameLst>
                                          <p:attrName>ppt_h</p:attrName>
                                        </p:attrNameLst>
                                      </p:cBhvr>
                                      <p:tavLst>
                                        <p:tav tm="0">
                                          <p:val>
                                            <p:strVal val="#ppt_h"/>
                                          </p:val>
                                        </p:tav>
                                        <p:tav tm="100000">
                                          <p:val>
                                            <p:strVal val="#ppt_h"/>
                                          </p:val>
                                        </p:tav>
                                      </p:tavLst>
                                    </p:anim>
                                    <p:animEffect transition="in" filter="fade">
                                      <p:cBhvr>
                                        <p:cTn id="14"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四角形: 角を丸くする 2">
            <a:extLst>
              <a:ext uri="{FF2B5EF4-FFF2-40B4-BE49-F238E27FC236}">
                <a16:creationId xmlns:a16="http://schemas.microsoft.com/office/drawing/2014/main" id="{2C109312-034E-4D81-86BF-0AB3E231DEA5}"/>
              </a:ext>
            </a:extLst>
          </p:cNvPr>
          <p:cNvSpPr/>
          <p:nvPr/>
        </p:nvSpPr>
        <p:spPr>
          <a:xfrm>
            <a:off x="299762" y="980902"/>
            <a:ext cx="11592476" cy="5735782"/>
          </a:xfrm>
          <a:prstGeom prst="roundRect">
            <a:avLst/>
          </a:prstGeom>
          <a:noFill/>
          <a:ln w="762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defPPr>
              <a:defRPr lang="ja-JP"/>
            </a:defPPr>
            <a:lvl1pPr marL="0" algn="l" defTabSz="914400" rtl="0" eaLnBrk="1" latinLnBrk="0" hangingPunct="1">
              <a:defRPr kumimoji="1" sz="1800" kern="1200">
                <a:solidFill>
                  <a:schemeClr val="accent6"/>
                </a:solidFill>
                <a:latin typeface="+mn-lt"/>
                <a:ea typeface="+mn-ea"/>
                <a:cs typeface="+mn-cs"/>
              </a:defRPr>
            </a:lvl1pPr>
            <a:lvl2pPr marL="457200" algn="l" defTabSz="914400" rtl="0" eaLnBrk="1" latinLnBrk="0" hangingPunct="1">
              <a:defRPr kumimoji="1" sz="1800" kern="1200">
                <a:solidFill>
                  <a:schemeClr val="accent6"/>
                </a:solidFill>
                <a:latin typeface="+mn-lt"/>
                <a:ea typeface="+mn-ea"/>
                <a:cs typeface="+mn-cs"/>
              </a:defRPr>
            </a:lvl2pPr>
            <a:lvl3pPr marL="914400" algn="l" defTabSz="914400" rtl="0" eaLnBrk="1" latinLnBrk="0" hangingPunct="1">
              <a:defRPr kumimoji="1" sz="1800" kern="1200">
                <a:solidFill>
                  <a:schemeClr val="accent6"/>
                </a:solidFill>
                <a:latin typeface="+mn-lt"/>
                <a:ea typeface="+mn-ea"/>
                <a:cs typeface="+mn-cs"/>
              </a:defRPr>
            </a:lvl3pPr>
            <a:lvl4pPr marL="1371600" algn="l" defTabSz="914400" rtl="0" eaLnBrk="1" latinLnBrk="0" hangingPunct="1">
              <a:defRPr kumimoji="1" sz="1800" kern="1200">
                <a:solidFill>
                  <a:schemeClr val="accent6"/>
                </a:solidFill>
                <a:latin typeface="+mn-lt"/>
                <a:ea typeface="+mn-ea"/>
                <a:cs typeface="+mn-cs"/>
              </a:defRPr>
            </a:lvl4pPr>
            <a:lvl5pPr marL="1828800" algn="l" defTabSz="914400" rtl="0" eaLnBrk="1" latinLnBrk="0" hangingPunct="1">
              <a:defRPr kumimoji="1" sz="1800" kern="1200">
                <a:solidFill>
                  <a:schemeClr val="accent6"/>
                </a:solidFill>
                <a:latin typeface="+mn-lt"/>
                <a:ea typeface="+mn-ea"/>
                <a:cs typeface="+mn-cs"/>
              </a:defRPr>
            </a:lvl5pPr>
            <a:lvl6pPr marL="2286000" algn="l" defTabSz="914400" rtl="0" eaLnBrk="1" latinLnBrk="0" hangingPunct="1">
              <a:defRPr kumimoji="1" sz="1800" kern="1200">
                <a:solidFill>
                  <a:schemeClr val="accent6"/>
                </a:solidFill>
                <a:latin typeface="+mn-lt"/>
                <a:ea typeface="+mn-ea"/>
                <a:cs typeface="+mn-cs"/>
              </a:defRPr>
            </a:lvl6pPr>
            <a:lvl7pPr marL="2743200" algn="l" defTabSz="914400" rtl="0" eaLnBrk="1" latinLnBrk="0" hangingPunct="1">
              <a:defRPr kumimoji="1" sz="1800" kern="1200">
                <a:solidFill>
                  <a:schemeClr val="accent6"/>
                </a:solidFill>
                <a:latin typeface="+mn-lt"/>
                <a:ea typeface="+mn-ea"/>
                <a:cs typeface="+mn-cs"/>
              </a:defRPr>
            </a:lvl7pPr>
            <a:lvl8pPr marL="3200400" algn="l" defTabSz="914400" rtl="0" eaLnBrk="1" latinLnBrk="0" hangingPunct="1">
              <a:defRPr kumimoji="1" sz="1800" kern="1200">
                <a:solidFill>
                  <a:schemeClr val="accent6"/>
                </a:solidFill>
                <a:latin typeface="+mn-lt"/>
                <a:ea typeface="+mn-ea"/>
                <a:cs typeface="+mn-cs"/>
              </a:defRPr>
            </a:lvl8pPr>
            <a:lvl9pPr marL="3657600" algn="l" defTabSz="914400" rtl="0" eaLnBrk="1" latinLnBrk="0" hangingPunct="1">
              <a:defRPr kumimoji="1" sz="1800" kern="1200">
                <a:solidFill>
                  <a:schemeClr val="accent6"/>
                </a:solidFill>
                <a:latin typeface="+mn-lt"/>
                <a:ea typeface="+mn-ea"/>
                <a:cs typeface="+mn-cs"/>
              </a:defRPr>
            </a:lvl9pPr>
          </a:lstStyle>
          <a:p>
            <a:pPr algn="ctr"/>
            <a:endParaRPr kumimoji="1" lang="ja-JP" altLang="en-US" dirty="0"/>
          </a:p>
        </p:txBody>
      </p:sp>
      <p:pic>
        <p:nvPicPr>
          <p:cNvPr id="6" name="図 5">
            <a:extLst>
              <a:ext uri="{FF2B5EF4-FFF2-40B4-BE49-F238E27FC236}">
                <a16:creationId xmlns:a16="http://schemas.microsoft.com/office/drawing/2014/main" id="{02489B6F-85F1-498A-8A37-FFCAD1E2DAB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24" b="94656" l="10000" r="90000">
                        <a14:foregroundMark x1="26667" y1="92366" x2="26667" y2="92366"/>
                        <a14:foregroundMark x1="24000" y1="94656" x2="24000" y2="94656"/>
                        <a14:foregroundMark x1="43333" y1="90840" x2="43333" y2="90840"/>
                        <a14:foregroundMark x1="61333" y1="89313" x2="61333" y2="89313"/>
                        <a14:foregroundMark x1="67333" y1="90840" x2="67333" y2="90840"/>
                        <a14:foregroundMark x1="68667" y1="87786" x2="68667" y2="87786"/>
                        <a14:foregroundMark x1="72000" y1="88550" x2="72000" y2="88550"/>
                      </a14:backgroundRemoval>
                    </a14:imgEffect>
                  </a14:imgLayer>
                </a14:imgProps>
              </a:ext>
            </a:extLst>
          </a:blip>
          <a:stretch>
            <a:fillRect/>
          </a:stretch>
        </p:blipFill>
        <p:spPr>
          <a:xfrm>
            <a:off x="7551923" y="5098737"/>
            <a:ext cx="1539506" cy="1137461"/>
          </a:xfrm>
          <a:prstGeom prst="rect">
            <a:avLst/>
          </a:prstGeom>
          <a:effectLst>
            <a:glow rad="190500">
              <a:schemeClr val="bg1"/>
            </a:glow>
          </a:effectLst>
        </p:spPr>
      </p:pic>
      <p:pic>
        <p:nvPicPr>
          <p:cNvPr id="7" name="図 6">
            <a:extLst>
              <a:ext uri="{FF2B5EF4-FFF2-40B4-BE49-F238E27FC236}">
                <a16:creationId xmlns:a16="http://schemas.microsoft.com/office/drawing/2014/main" id="{6D850A65-7C81-43D4-AB2A-AF631053FB7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524" b="93651" l="9804" r="89542">
                        <a14:foregroundMark x1="31373" y1="93651" x2="31373" y2="93651"/>
                        <a14:foregroundMark x1="38562" y1="83333" x2="38562" y2="83333"/>
                        <a14:foregroundMark x1="49673" y1="89683" x2="49673" y2="89683"/>
                        <a14:foregroundMark x1="64052" y1="86508" x2="64052" y2="86508"/>
                        <a14:foregroundMark x1="71242" y1="84921" x2="71242" y2="84921"/>
                        <a14:backgroundMark x1="48366" y1="88889" x2="48366" y2="88889"/>
                      </a14:backgroundRemoval>
                    </a14:imgEffect>
                  </a14:imgLayer>
                </a14:imgProps>
              </a:ext>
            </a:extLst>
          </a:blip>
          <a:stretch>
            <a:fillRect/>
          </a:stretch>
        </p:blipFill>
        <p:spPr>
          <a:xfrm>
            <a:off x="3748241" y="1397305"/>
            <a:ext cx="1515734" cy="1056031"/>
          </a:xfrm>
          <a:prstGeom prst="rect">
            <a:avLst/>
          </a:prstGeom>
          <a:effectLst>
            <a:glow rad="190500">
              <a:schemeClr val="bg1"/>
            </a:glow>
          </a:effectLst>
        </p:spPr>
      </p:pic>
      <p:pic>
        <p:nvPicPr>
          <p:cNvPr id="8" name="図 7">
            <a:extLst>
              <a:ext uri="{FF2B5EF4-FFF2-40B4-BE49-F238E27FC236}">
                <a16:creationId xmlns:a16="http://schemas.microsoft.com/office/drawing/2014/main" id="{3DDD37E8-61A3-44E8-9041-C6B8765AF84A}"/>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43293" y1="84211" x2="43293" y2="84211"/>
                        <a14:foregroundMark x1="59756" y1="84211" x2="59756" y2="84211"/>
                      </a14:backgroundRemoval>
                    </a14:imgEffect>
                  </a14:imgLayer>
                </a14:imgProps>
              </a:ext>
            </a:extLst>
          </a:blip>
          <a:stretch>
            <a:fillRect/>
          </a:stretch>
        </p:blipFill>
        <p:spPr>
          <a:xfrm>
            <a:off x="9575833" y="4015583"/>
            <a:ext cx="1755979" cy="1134648"/>
          </a:xfrm>
          <a:prstGeom prst="rect">
            <a:avLst/>
          </a:prstGeom>
          <a:effectLst>
            <a:glow rad="190500">
              <a:schemeClr val="bg1"/>
            </a:glow>
          </a:effectLst>
        </p:spPr>
      </p:pic>
      <p:pic>
        <p:nvPicPr>
          <p:cNvPr id="10" name="図 9">
            <a:extLst>
              <a:ext uri="{FF2B5EF4-FFF2-40B4-BE49-F238E27FC236}">
                <a16:creationId xmlns:a16="http://schemas.microsoft.com/office/drawing/2014/main" id="{2D63043D-BA87-4B84-97FA-FCC12D930331}"/>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449" b="97638" l="9420" r="89855">
                        <a14:foregroundMark x1="37681" y1="86614" x2="37681" y2="86614"/>
                        <a14:foregroundMark x1="39855" y1="97638" x2="39855" y2="97638"/>
                        <a14:foregroundMark x1="52174" y1="86614" x2="52174" y2="86614"/>
                        <a14:foregroundMark x1="57971" y1="92913" x2="57971" y2="92913"/>
                        <a14:foregroundMark x1="58696" y1="86614" x2="58696" y2="86614"/>
                        <a14:foregroundMark x1="67391" y1="86614" x2="67391" y2="86614"/>
                      </a14:backgroundRemoval>
                    </a14:imgEffect>
                  </a14:imgLayer>
                </a14:imgProps>
              </a:ext>
            </a:extLst>
          </a:blip>
          <a:stretch>
            <a:fillRect/>
          </a:stretch>
        </p:blipFill>
        <p:spPr>
          <a:xfrm>
            <a:off x="1661223" y="2757773"/>
            <a:ext cx="1308995" cy="1019150"/>
          </a:xfrm>
          <a:prstGeom prst="rect">
            <a:avLst/>
          </a:prstGeom>
          <a:effectLst>
            <a:glow rad="190500">
              <a:schemeClr val="bg1"/>
            </a:glow>
          </a:effectLst>
        </p:spPr>
      </p:pic>
      <p:pic>
        <p:nvPicPr>
          <p:cNvPr id="11" name="図 10">
            <a:extLst>
              <a:ext uri="{FF2B5EF4-FFF2-40B4-BE49-F238E27FC236}">
                <a16:creationId xmlns:a16="http://schemas.microsoft.com/office/drawing/2014/main" id="{F87525BD-0F63-4ECF-AE86-4EAC6C364DB4}"/>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449" b="97638" l="9220" r="89362">
                        <a14:foregroundMark x1="34043" y1="88189" x2="34043" y2="88189"/>
                        <a14:foregroundMark x1="30496" y1="87402" x2="30496" y2="87402"/>
                        <a14:foregroundMark x1="28369" y1="93701" x2="28369" y2="93701"/>
                        <a14:foregroundMark x1="37589" y1="88189" x2="37589" y2="88189"/>
                        <a14:foregroundMark x1="46099" y1="92126" x2="46099" y2="92126"/>
                        <a14:foregroundMark x1="63121" y1="89764" x2="63121" y2="89764"/>
                        <a14:foregroundMark x1="83688" y1="85039" x2="83688" y2="85039"/>
                        <a14:foregroundMark x1="85816" y1="91339" x2="85816" y2="91339"/>
                        <a14:foregroundMark x1="68794" y1="97638" x2="68794" y2="97638"/>
                      </a14:backgroundRemoval>
                    </a14:imgEffect>
                  </a14:imgLayer>
                </a14:imgProps>
              </a:ext>
            </a:extLst>
          </a:blip>
          <a:stretch>
            <a:fillRect/>
          </a:stretch>
        </p:blipFill>
        <p:spPr>
          <a:xfrm>
            <a:off x="1204232" y="1791161"/>
            <a:ext cx="1398950" cy="1066013"/>
          </a:xfrm>
          <a:prstGeom prst="rect">
            <a:avLst/>
          </a:prstGeom>
          <a:effectLst>
            <a:glow rad="190500">
              <a:schemeClr val="bg1"/>
            </a:glow>
          </a:effectLst>
        </p:spPr>
      </p:pic>
      <p:pic>
        <p:nvPicPr>
          <p:cNvPr id="12" name="図 11">
            <a:extLst>
              <a:ext uri="{FF2B5EF4-FFF2-40B4-BE49-F238E27FC236}">
                <a16:creationId xmlns:a16="http://schemas.microsoft.com/office/drawing/2014/main" id="{76C3DF89-5174-4C36-BB2D-75166F5BD38C}"/>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8871" b="94355" l="26471" r="90196">
                        <a14:foregroundMark x1="48039" y1="86290" x2="48039" y2="86290"/>
                        <a14:foregroundMark x1="43137" y1="91129" x2="43137" y2="91129"/>
                        <a14:foregroundMark x1="54902" y1="83065" x2="54902" y2="83065"/>
                        <a14:foregroundMark x1="65686" y1="87903" x2="65686" y2="87903"/>
                        <a14:foregroundMark x1="73529" y1="94355" x2="73529" y2="94355"/>
                      </a14:backgroundRemoval>
                    </a14:imgEffect>
                  </a14:imgLayer>
                </a14:imgProps>
              </a:ext>
            </a:extLst>
          </a:blip>
          <a:srcRect l="18957"/>
          <a:stretch/>
        </p:blipFill>
        <p:spPr>
          <a:xfrm>
            <a:off x="4141553" y="4845050"/>
            <a:ext cx="903671" cy="1094389"/>
          </a:xfrm>
          <a:prstGeom prst="rect">
            <a:avLst/>
          </a:prstGeom>
          <a:effectLst>
            <a:glow rad="190500">
              <a:schemeClr val="bg1"/>
            </a:glow>
          </a:effectLst>
        </p:spPr>
      </p:pic>
      <p:pic>
        <p:nvPicPr>
          <p:cNvPr id="13" name="図 12">
            <a:extLst>
              <a:ext uri="{FF2B5EF4-FFF2-40B4-BE49-F238E27FC236}">
                <a16:creationId xmlns:a16="http://schemas.microsoft.com/office/drawing/2014/main" id="{4C825F55-C9D6-450D-ADA2-CCBEA87BFCCF}"/>
              </a:ext>
            </a:extLst>
          </p:cNvPr>
          <p:cNvPicPr>
            <a:picLocks noChangeAspect="1"/>
          </p:cNvPicPr>
          <p:nvPr/>
        </p:nvPicPr>
        <p:blipFill rotWithShape="1">
          <a:blip r:embed="rId14">
            <a:extLst>
              <a:ext uri="{BEBA8EAE-BF5A-486C-A8C5-ECC9F3942E4B}">
                <a14:imgProps xmlns:a14="http://schemas.microsoft.com/office/drawing/2010/main">
                  <a14:imgLayer r:embed="rId15">
                    <a14:imgEffect>
                      <a14:backgroundRemoval t="9449" b="92126" l="22517" r="72848">
                        <a14:foregroundMark x1="35099" y1="81890" x2="35099" y2="81890"/>
                        <a14:foregroundMark x1="38411" y1="85039" x2="38411" y2="85039"/>
                        <a14:foregroundMark x1="36424" y1="92126" x2="36424" y2="92126"/>
                        <a14:foregroundMark x1="48344" y1="85827" x2="48344" y2="85827"/>
                        <a14:foregroundMark x1="66225" y1="81890" x2="66225" y2="81890"/>
                        <a14:foregroundMark x1="61589" y1="92126" x2="61589" y2="92126"/>
                      </a14:backgroundRemoval>
                    </a14:imgEffect>
                  </a14:imgLayer>
                </a14:imgProps>
              </a:ext>
            </a:extLst>
          </a:blip>
          <a:srcRect l="16364" r="20396"/>
          <a:stretch/>
        </p:blipFill>
        <p:spPr>
          <a:xfrm>
            <a:off x="3082668" y="4588358"/>
            <a:ext cx="995941" cy="1040829"/>
          </a:xfrm>
          <a:prstGeom prst="rect">
            <a:avLst/>
          </a:prstGeom>
          <a:effectLst>
            <a:glow rad="190500">
              <a:schemeClr val="bg1"/>
            </a:glow>
          </a:effectLst>
        </p:spPr>
      </p:pic>
      <p:pic>
        <p:nvPicPr>
          <p:cNvPr id="14" name="図 13">
            <a:extLst>
              <a:ext uri="{FF2B5EF4-FFF2-40B4-BE49-F238E27FC236}">
                <a16:creationId xmlns:a16="http://schemas.microsoft.com/office/drawing/2014/main" id="{1C3166B3-2480-4E4B-A75C-47F0D4F0DF78}"/>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7563" b="94118" l="8046" r="88506">
                        <a14:foregroundMark x1="88506" y1="34454" x2="88506" y2="34454"/>
                        <a14:foregroundMark x1="49425" y1="8403" x2="49425" y2="8403"/>
                        <a14:foregroundMark x1="21839" y1="89076" x2="21839" y2="89076"/>
                        <a14:foregroundMark x1="32184" y1="84874" x2="32184" y2="84874"/>
                        <a14:foregroundMark x1="34483" y1="94118" x2="34483" y2="94118"/>
                        <a14:foregroundMark x1="48276" y1="89916" x2="48276" y2="89916"/>
                        <a14:foregroundMark x1="75862" y1="90756" x2="75862" y2="90756"/>
                      </a14:backgroundRemoval>
                    </a14:imgEffect>
                  </a14:imgLayer>
                </a14:imgProps>
              </a:ext>
            </a:extLst>
          </a:blip>
          <a:stretch>
            <a:fillRect/>
          </a:stretch>
        </p:blipFill>
        <p:spPr>
          <a:xfrm>
            <a:off x="6618721" y="4076149"/>
            <a:ext cx="1027744" cy="1189293"/>
          </a:xfrm>
          <a:prstGeom prst="rect">
            <a:avLst/>
          </a:prstGeom>
          <a:effectLst>
            <a:glow rad="190500">
              <a:schemeClr val="bg1"/>
            </a:glow>
          </a:effectLst>
        </p:spPr>
      </p:pic>
      <p:pic>
        <p:nvPicPr>
          <p:cNvPr id="16" name="図 15">
            <a:extLst>
              <a:ext uri="{FF2B5EF4-FFF2-40B4-BE49-F238E27FC236}">
                <a16:creationId xmlns:a16="http://schemas.microsoft.com/office/drawing/2014/main" id="{9D48F29B-A47A-4720-B7B6-5E504C6700B1}"/>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8696" b="96522" l="9434" r="89623">
                        <a14:foregroundMark x1="50943" y1="8696" x2="50943" y2="8696"/>
                        <a14:foregroundMark x1="67925" y1="90435" x2="67925" y2="90435"/>
                        <a14:foregroundMark x1="68868" y1="95652" x2="68868" y2="95652"/>
                        <a14:foregroundMark x1="71698" y1="84348" x2="71698" y2="84348"/>
                        <a14:foregroundMark x1="79245" y1="90435" x2="79245" y2="90435"/>
                        <a14:foregroundMark x1="57547" y1="92174" x2="57547" y2="92174"/>
                        <a14:foregroundMark x1="43396" y1="90435" x2="43396" y2="90435"/>
                        <a14:foregroundMark x1="18868" y1="96522" x2="18868" y2="96522"/>
                      </a14:backgroundRemoval>
                    </a14:imgEffect>
                  </a14:imgLayer>
                </a14:imgProps>
              </a:ext>
            </a:extLst>
          </a:blip>
          <a:stretch>
            <a:fillRect/>
          </a:stretch>
        </p:blipFill>
        <p:spPr>
          <a:xfrm>
            <a:off x="8870596" y="1553565"/>
            <a:ext cx="1231450" cy="1130275"/>
          </a:xfrm>
          <a:prstGeom prst="rect">
            <a:avLst/>
          </a:prstGeom>
          <a:effectLst>
            <a:glow rad="190500">
              <a:schemeClr val="bg1"/>
            </a:glow>
          </a:effectLst>
        </p:spPr>
      </p:pic>
      <p:pic>
        <p:nvPicPr>
          <p:cNvPr id="17" name="図 16">
            <a:extLst>
              <a:ext uri="{FF2B5EF4-FFF2-40B4-BE49-F238E27FC236}">
                <a16:creationId xmlns:a16="http://schemas.microsoft.com/office/drawing/2014/main" id="{E18B2AF4-0C31-4EED-9DC9-92B1BB9826B5}"/>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9524" b="94444" l="9804" r="89216">
                        <a14:foregroundMark x1="41176" y1="84127" x2="41176" y2="84127"/>
                        <a14:foregroundMark x1="42157" y1="90476" x2="42157" y2="90476"/>
                        <a14:foregroundMark x1="50000" y1="94444" x2="50000" y2="94444"/>
                        <a14:foregroundMark x1="51961" y1="84921" x2="51961" y2="84921"/>
                        <a14:foregroundMark x1="63725" y1="87302" x2="63725" y2="87302"/>
                      </a14:backgroundRemoval>
                    </a14:imgEffect>
                  </a14:imgLayer>
                </a14:imgProps>
              </a:ext>
            </a:extLst>
          </a:blip>
          <a:stretch>
            <a:fillRect/>
          </a:stretch>
        </p:blipFill>
        <p:spPr>
          <a:xfrm>
            <a:off x="1302128" y="4898609"/>
            <a:ext cx="995941" cy="1040829"/>
          </a:xfrm>
          <a:prstGeom prst="rect">
            <a:avLst/>
          </a:prstGeom>
          <a:effectLst>
            <a:glow rad="406400">
              <a:schemeClr val="bg1">
                <a:alpha val="82000"/>
              </a:schemeClr>
            </a:glow>
          </a:effectLst>
        </p:spPr>
      </p:pic>
      <p:pic>
        <p:nvPicPr>
          <p:cNvPr id="20" name="図 19">
            <a:extLst>
              <a:ext uri="{FF2B5EF4-FFF2-40B4-BE49-F238E27FC236}">
                <a16:creationId xmlns:a16="http://schemas.microsoft.com/office/drawing/2014/main" id="{4D8B3809-75CD-4EF7-86F0-D098C59B6A06}"/>
              </a:ext>
            </a:extLst>
          </p:cNvPr>
          <p:cNvPicPr>
            <a:picLocks noChangeAspect="1"/>
          </p:cNvPicPr>
          <p:nvPr/>
        </p:nvPicPr>
        <p:blipFill>
          <a:blip r:embed="rId22">
            <a:extLst>
              <a:ext uri="{BEBA8EAE-BF5A-486C-A8C5-ECC9F3942E4B}">
                <a14:imgProps xmlns:a14="http://schemas.microsoft.com/office/drawing/2010/main">
                  <a14:imgLayer r:embed="rId23">
                    <a14:imgEffect>
                      <a14:backgroundRemoval t="6723" b="92437" l="9901" r="96040">
                        <a14:foregroundMark x1="55446" y1="8403" x2="55446" y2="8403"/>
                        <a14:foregroundMark x1="89109" y1="92437" x2="89109" y2="92437"/>
                        <a14:foregroundMark x1="83168" y1="83193" x2="83168" y2="83193"/>
                        <a14:foregroundMark x1="96040" y1="85714" x2="96040" y2="85714"/>
                        <a14:foregroundMark x1="67327" y1="83193" x2="67327" y2="83193"/>
                        <a14:foregroundMark x1="71287" y1="80672" x2="71287" y2="80672"/>
                        <a14:foregroundMark x1="74257" y1="79832" x2="74257" y2="79832"/>
                        <a14:foregroundMark x1="46535" y1="86555" x2="46535" y2="86555"/>
                        <a14:foregroundMark x1="47525" y1="82353" x2="47525" y2="82353"/>
                        <a14:foregroundMark x1="24752" y1="83193" x2="24752" y2="83193"/>
                        <a14:foregroundMark x1="16832" y1="87395" x2="16832" y2="87395"/>
                      </a14:backgroundRemoval>
                    </a14:imgEffect>
                  </a14:imgLayer>
                </a14:imgProps>
              </a:ext>
            </a:extLst>
          </a:blip>
          <a:stretch>
            <a:fillRect/>
          </a:stretch>
        </p:blipFill>
        <p:spPr>
          <a:xfrm>
            <a:off x="6471738" y="1419109"/>
            <a:ext cx="1094921" cy="1091399"/>
          </a:xfrm>
          <a:prstGeom prst="rect">
            <a:avLst/>
          </a:prstGeom>
          <a:effectLst>
            <a:glow rad="190500">
              <a:schemeClr val="bg1"/>
            </a:glow>
          </a:effectLst>
        </p:spPr>
      </p:pic>
      <p:pic>
        <p:nvPicPr>
          <p:cNvPr id="23" name="図 22">
            <a:extLst>
              <a:ext uri="{FF2B5EF4-FFF2-40B4-BE49-F238E27FC236}">
                <a16:creationId xmlns:a16="http://schemas.microsoft.com/office/drawing/2014/main" id="{30FE4147-7C9C-4536-ABB4-E31032EC34A8}"/>
              </a:ext>
            </a:extLst>
          </p:cNvPr>
          <p:cNvPicPr>
            <a:picLocks noChangeAspect="1"/>
          </p:cNvPicPr>
          <p:nvPr/>
        </p:nvPicPr>
        <p:blipFill>
          <a:blip r:embed="rId24">
            <a:extLst>
              <a:ext uri="{BEBA8EAE-BF5A-486C-A8C5-ECC9F3942E4B}">
                <a14:imgProps xmlns:a14="http://schemas.microsoft.com/office/drawing/2010/main">
                  <a14:imgLayer r:embed="rId25">
                    <a14:imgEffect>
                      <a14:backgroundRemoval t="10000" b="90000" l="10000" r="90000">
                        <a14:foregroundMark x1="19444" y1="84733" x2="19444" y2="84733"/>
                        <a14:foregroundMark x1="15741" y1="83206" x2="15741" y2="83206"/>
                        <a14:foregroundMark x1="33333" y1="84733" x2="33333" y2="84733"/>
                        <a14:foregroundMark x1="56481" y1="83206" x2="56481" y2="83206"/>
                        <a14:foregroundMark x1="64815" y1="85496" x2="64815" y2="85496"/>
                        <a14:foregroundMark x1="74074" y1="87023" x2="74074" y2="87023"/>
                        <a14:foregroundMark x1="85185" y1="87786" x2="85185" y2="87786"/>
                      </a14:backgroundRemoval>
                    </a14:imgEffect>
                  </a14:imgLayer>
                </a14:imgProps>
              </a:ext>
            </a:extLst>
          </a:blip>
          <a:stretch>
            <a:fillRect/>
          </a:stretch>
        </p:blipFill>
        <p:spPr>
          <a:xfrm>
            <a:off x="3028619" y="1755542"/>
            <a:ext cx="1060587" cy="1088350"/>
          </a:xfrm>
          <a:prstGeom prst="rect">
            <a:avLst/>
          </a:prstGeom>
          <a:effectLst>
            <a:glow rad="190500">
              <a:schemeClr val="bg1"/>
            </a:glow>
          </a:effectLst>
        </p:spPr>
      </p:pic>
      <p:cxnSp>
        <p:nvCxnSpPr>
          <p:cNvPr id="24" name="直線コネクタ 23">
            <a:extLst>
              <a:ext uri="{FF2B5EF4-FFF2-40B4-BE49-F238E27FC236}">
                <a16:creationId xmlns:a16="http://schemas.microsoft.com/office/drawing/2014/main" id="{16C97003-84DD-4A8F-A1AD-4BEF2175C8E7}"/>
              </a:ext>
            </a:extLst>
          </p:cNvPr>
          <p:cNvCxnSpPr/>
          <p:nvPr/>
        </p:nvCxnSpPr>
        <p:spPr>
          <a:xfrm>
            <a:off x="5983594" y="1473190"/>
            <a:ext cx="0" cy="4795513"/>
          </a:xfrm>
          <a:prstGeom prst="line">
            <a:avLst/>
          </a:prstGeom>
          <a:ln w="76200"/>
        </p:spPr>
        <p:style>
          <a:lnRef idx="3">
            <a:schemeClr val="dk1"/>
          </a:lnRef>
          <a:fillRef idx="0">
            <a:schemeClr val="dk1"/>
          </a:fillRef>
          <a:effectRef idx="2">
            <a:schemeClr val="dk1"/>
          </a:effectRef>
          <a:fontRef idx="minor">
            <a:schemeClr val="tx1"/>
          </a:fontRef>
        </p:style>
      </p:cxnSp>
      <p:cxnSp>
        <p:nvCxnSpPr>
          <p:cNvPr id="25" name="直線コネクタ 24">
            <a:extLst>
              <a:ext uri="{FF2B5EF4-FFF2-40B4-BE49-F238E27FC236}">
                <a16:creationId xmlns:a16="http://schemas.microsoft.com/office/drawing/2014/main" id="{182103F5-601B-465A-A080-61EC50C6AFFD}"/>
              </a:ext>
            </a:extLst>
          </p:cNvPr>
          <p:cNvCxnSpPr>
            <a:cxnSpLocks/>
          </p:cNvCxnSpPr>
          <p:nvPr/>
        </p:nvCxnSpPr>
        <p:spPr>
          <a:xfrm>
            <a:off x="1210294" y="3814201"/>
            <a:ext cx="9546601" cy="0"/>
          </a:xfrm>
          <a:prstGeom prst="line">
            <a:avLst/>
          </a:prstGeom>
          <a:ln w="76200"/>
        </p:spPr>
        <p:style>
          <a:lnRef idx="3">
            <a:schemeClr val="dk1"/>
          </a:lnRef>
          <a:fillRef idx="0">
            <a:schemeClr val="dk1"/>
          </a:fillRef>
          <a:effectRef idx="2">
            <a:schemeClr val="dk1"/>
          </a:effectRef>
          <a:fontRef idx="minor">
            <a:schemeClr val="tx1"/>
          </a:fontRef>
        </p:style>
      </p:cxnSp>
      <p:pic>
        <p:nvPicPr>
          <p:cNvPr id="21" name="図 20">
            <a:extLst>
              <a:ext uri="{FF2B5EF4-FFF2-40B4-BE49-F238E27FC236}">
                <a16:creationId xmlns:a16="http://schemas.microsoft.com/office/drawing/2014/main" id="{E8035173-5907-4CEA-9208-87648B4BD9DD}"/>
              </a:ext>
            </a:extLst>
          </p:cNvPr>
          <p:cNvPicPr>
            <a:picLocks noChangeAspect="1"/>
          </p:cNvPicPr>
          <p:nvPr/>
        </p:nvPicPr>
        <p:blipFill rotWithShape="1">
          <a:blip r:embed="rId26">
            <a:extLst>
              <a:ext uri="{BEBA8EAE-BF5A-486C-A8C5-ECC9F3942E4B}">
                <a14:imgProps xmlns:a14="http://schemas.microsoft.com/office/drawing/2010/main">
                  <a14:imgLayer r:embed="rId27">
                    <a14:imgEffect>
                      <a14:backgroundRemoval t="9167" b="95000" l="21101" r="90826">
                        <a14:foregroundMark x1="56881" y1="9167" x2="56881" y2="9167"/>
                        <a14:foregroundMark x1="51376" y1="35000" x2="51376" y2="35000"/>
                        <a14:foregroundMark x1="41284" y1="88333" x2="41284" y2="88333"/>
                        <a14:foregroundMark x1="49541" y1="90000" x2="49541" y2="90000"/>
                        <a14:foregroundMark x1="47706" y1="88333" x2="47706" y2="88333"/>
                        <a14:foregroundMark x1="42202" y1="95000" x2="42202" y2="95000"/>
                        <a14:foregroundMark x1="59633" y1="89167" x2="59633" y2="89167"/>
                      </a14:backgroundRemoval>
                    </a14:imgEffect>
                  </a14:imgLayer>
                </a14:imgProps>
              </a:ext>
            </a:extLst>
          </a:blip>
          <a:srcRect l="12857"/>
          <a:stretch/>
        </p:blipFill>
        <p:spPr>
          <a:xfrm>
            <a:off x="5246607" y="3916987"/>
            <a:ext cx="973828" cy="1040829"/>
          </a:xfrm>
          <a:prstGeom prst="rect">
            <a:avLst/>
          </a:prstGeom>
          <a:effectLst>
            <a:glow rad="190500">
              <a:schemeClr val="bg1"/>
            </a:glow>
          </a:effectLst>
        </p:spPr>
      </p:pic>
      <p:sp>
        <p:nvSpPr>
          <p:cNvPr id="26" name="四角形: 角を丸くする 25">
            <a:extLst>
              <a:ext uri="{FF2B5EF4-FFF2-40B4-BE49-F238E27FC236}">
                <a16:creationId xmlns:a16="http://schemas.microsoft.com/office/drawing/2014/main" id="{F54602C2-4212-4449-AB79-DB91421C3D9B}"/>
              </a:ext>
            </a:extLst>
          </p:cNvPr>
          <p:cNvSpPr/>
          <p:nvPr/>
        </p:nvSpPr>
        <p:spPr>
          <a:xfrm>
            <a:off x="5509343" y="1070688"/>
            <a:ext cx="988859" cy="6463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kumimoji="1" lang="ja-JP" altLang="en-US" sz="1600" b="1" dirty="0"/>
              <a:t>種族値　</a:t>
            </a:r>
            <a:r>
              <a:rPr kumimoji="1" lang="ja-JP" altLang="en-US" sz="1600" b="1" dirty="0">
                <a:solidFill>
                  <a:srgbClr val="FF0000"/>
                </a:solidFill>
              </a:rPr>
              <a:t>高</a:t>
            </a:r>
            <a:endParaRPr kumimoji="1" lang="ja-JP" altLang="en-US" sz="2000" b="1" dirty="0">
              <a:solidFill>
                <a:srgbClr val="FF0000"/>
              </a:solidFill>
            </a:endParaRPr>
          </a:p>
        </p:txBody>
      </p:sp>
      <p:sp>
        <p:nvSpPr>
          <p:cNvPr id="28" name="四角形: 角を丸くする 27">
            <a:extLst>
              <a:ext uri="{FF2B5EF4-FFF2-40B4-BE49-F238E27FC236}">
                <a16:creationId xmlns:a16="http://schemas.microsoft.com/office/drawing/2014/main" id="{CD099D94-4295-4BDC-83B5-22C3D014022D}"/>
              </a:ext>
            </a:extLst>
          </p:cNvPr>
          <p:cNvSpPr/>
          <p:nvPr/>
        </p:nvSpPr>
        <p:spPr>
          <a:xfrm>
            <a:off x="10756895" y="3620773"/>
            <a:ext cx="988859" cy="38685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kumimoji="1" lang="ja-JP" altLang="en-US" b="1" dirty="0"/>
              <a:t>数</a:t>
            </a:r>
            <a:r>
              <a:rPr kumimoji="1" lang="en-US" altLang="ja-JP" b="1" dirty="0">
                <a:solidFill>
                  <a:srgbClr val="FF0000"/>
                </a:solidFill>
              </a:rPr>
              <a:t>(</a:t>
            </a:r>
            <a:r>
              <a:rPr lang="ja-JP" altLang="en-US" b="1" dirty="0">
                <a:solidFill>
                  <a:srgbClr val="FF0000"/>
                </a:solidFill>
              </a:rPr>
              <a:t>多</a:t>
            </a:r>
            <a:r>
              <a:rPr kumimoji="1" lang="en-US" altLang="ja-JP" b="1" dirty="0">
                <a:solidFill>
                  <a:srgbClr val="FF0000"/>
                </a:solidFill>
              </a:rPr>
              <a:t>)</a:t>
            </a:r>
            <a:endParaRPr kumimoji="1" lang="ja-JP" altLang="en-US" sz="2400" b="1" dirty="0">
              <a:solidFill>
                <a:srgbClr val="FF0000"/>
              </a:solidFill>
            </a:endParaRPr>
          </a:p>
        </p:txBody>
      </p:sp>
      <p:sp>
        <p:nvSpPr>
          <p:cNvPr id="29" name="四角形: 角を丸くする 28">
            <a:extLst>
              <a:ext uri="{FF2B5EF4-FFF2-40B4-BE49-F238E27FC236}">
                <a16:creationId xmlns:a16="http://schemas.microsoft.com/office/drawing/2014/main" id="{B3CDCD58-FB79-4AC9-A997-E7859E12BF4F}"/>
              </a:ext>
            </a:extLst>
          </p:cNvPr>
          <p:cNvSpPr/>
          <p:nvPr/>
        </p:nvSpPr>
        <p:spPr>
          <a:xfrm>
            <a:off x="399656" y="3620774"/>
            <a:ext cx="988859" cy="38685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kumimoji="1" lang="ja-JP" altLang="en-US" b="1" dirty="0"/>
              <a:t>数</a:t>
            </a:r>
            <a:r>
              <a:rPr kumimoji="1" lang="en-US" altLang="ja-JP" b="1" dirty="0">
                <a:solidFill>
                  <a:srgbClr val="0070C0"/>
                </a:solidFill>
              </a:rPr>
              <a:t>(</a:t>
            </a:r>
            <a:r>
              <a:rPr kumimoji="1" lang="ja-JP" altLang="en-US" b="1" dirty="0">
                <a:solidFill>
                  <a:srgbClr val="0070C0"/>
                </a:solidFill>
              </a:rPr>
              <a:t>少</a:t>
            </a:r>
            <a:r>
              <a:rPr kumimoji="1" lang="en-US" altLang="ja-JP" b="1" dirty="0">
                <a:solidFill>
                  <a:srgbClr val="0070C0"/>
                </a:solidFill>
              </a:rPr>
              <a:t>)</a:t>
            </a:r>
            <a:endParaRPr kumimoji="1" lang="ja-JP" altLang="en-US" b="1" dirty="0">
              <a:solidFill>
                <a:srgbClr val="0070C0"/>
              </a:solidFill>
            </a:endParaRPr>
          </a:p>
        </p:txBody>
      </p:sp>
      <p:pic>
        <p:nvPicPr>
          <p:cNvPr id="9" name="図 8">
            <a:extLst>
              <a:ext uri="{FF2B5EF4-FFF2-40B4-BE49-F238E27FC236}">
                <a16:creationId xmlns:a16="http://schemas.microsoft.com/office/drawing/2014/main" id="{F12606E6-22A4-4749-B5CE-8765F6D04E3B}"/>
              </a:ext>
            </a:extLst>
          </p:cNvPr>
          <p:cNvPicPr>
            <a:picLocks noChangeAspect="1"/>
          </p:cNvPicPr>
          <p:nvPr/>
        </p:nvPicPr>
        <p:blipFill rotWithShape="1">
          <a:blip r:embed="rId28">
            <a:extLst>
              <a:ext uri="{BEBA8EAE-BF5A-486C-A8C5-ECC9F3942E4B}">
                <a14:imgProps xmlns:a14="http://schemas.microsoft.com/office/drawing/2010/main">
                  <a14:imgLayer r:embed="rId29">
                    <a14:imgEffect>
                      <a14:backgroundRemoval t="14706" b="94118" l="9434" r="88679">
                        <a14:foregroundMark x1="50943" y1="20588" x2="50943" y2="20588"/>
                        <a14:foregroundMark x1="50943" y1="15441" x2="50943" y2="15441"/>
                        <a14:foregroundMark x1="41509" y1="86765" x2="41509" y2="86765"/>
                        <a14:foregroundMark x1="60377" y1="83824" x2="60377" y2="83824"/>
                        <a14:foregroundMark x1="57862" y1="94118" x2="57862" y2="94118"/>
                      </a14:backgroundRemoval>
                    </a14:imgEffect>
                  </a14:imgLayer>
                </a14:imgProps>
              </a:ext>
            </a:extLst>
          </a:blip>
          <a:srcRect l="26982" t="10357" r="22139"/>
          <a:stretch/>
        </p:blipFill>
        <p:spPr>
          <a:xfrm>
            <a:off x="8949954" y="3673172"/>
            <a:ext cx="988859" cy="1260774"/>
          </a:xfrm>
          <a:prstGeom prst="rect">
            <a:avLst/>
          </a:prstGeom>
          <a:effectLst>
            <a:glow rad="190500">
              <a:schemeClr val="bg1"/>
            </a:glow>
          </a:effectLst>
        </p:spPr>
      </p:pic>
      <p:pic>
        <p:nvPicPr>
          <p:cNvPr id="15" name="図 14">
            <a:extLst>
              <a:ext uri="{FF2B5EF4-FFF2-40B4-BE49-F238E27FC236}">
                <a16:creationId xmlns:a16="http://schemas.microsoft.com/office/drawing/2014/main" id="{D50B9BFE-BD83-4DF3-B921-ED358FC64180}"/>
              </a:ext>
            </a:extLst>
          </p:cNvPr>
          <p:cNvPicPr>
            <a:picLocks noChangeAspect="1"/>
          </p:cNvPicPr>
          <p:nvPr/>
        </p:nvPicPr>
        <p:blipFill rotWithShape="1">
          <a:blip r:embed="rId30">
            <a:extLst>
              <a:ext uri="{BEBA8EAE-BF5A-486C-A8C5-ECC9F3942E4B}">
                <a14:imgProps xmlns:a14="http://schemas.microsoft.com/office/drawing/2010/main">
                  <a14:imgLayer r:embed="rId31">
                    <a14:imgEffect>
                      <a14:backgroundRemoval t="6667" b="94167" l="10000" r="90000">
                        <a14:foregroundMark x1="65455" y1="20833" x2="65455" y2="20833"/>
                        <a14:foregroundMark x1="60000" y1="11667" x2="60000" y2="11667"/>
                        <a14:foregroundMark x1="58182" y1="6667" x2="58182" y2="6667"/>
                        <a14:foregroundMark x1="40000" y1="84167" x2="40000" y2="84167"/>
                        <a14:foregroundMark x1="42727" y1="85000" x2="42727" y2="85000"/>
                        <a14:foregroundMark x1="40909" y1="89167" x2="40909" y2="89167"/>
                        <a14:foregroundMark x1="32727" y1="83333" x2="32727" y2="83333"/>
                        <a14:foregroundMark x1="33636" y1="93333" x2="33636" y2="93333"/>
                        <a14:foregroundMark x1="41818" y1="80000" x2="41818" y2="80000"/>
                        <a14:foregroundMark x1="60000" y1="81667" x2="60000" y2="81667"/>
                        <a14:foregroundMark x1="60909" y1="94167" x2="60909" y2="94167"/>
                        <a14:foregroundMark x1="79091" y1="80000" x2="79091" y2="80000"/>
                        <a14:foregroundMark x1="84545" y1="86667" x2="84545" y2="86667"/>
                        <a14:foregroundMark x1="39091" y1="92500" x2="39091" y2="92500"/>
                        <a14:foregroundMark x1="40909" y1="89167" x2="40909" y2="89167"/>
                        <a14:foregroundMark x1="40909" y1="90833" x2="40909" y2="90833"/>
                        <a14:foregroundMark x1="39091" y1="91667" x2="39091" y2="91667"/>
                        <a14:foregroundMark x1="40000" y1="90000" x2="40000" y2="90000"/>
                        <a14:foregroundMark x1="40000" y1="90833" x2="40000" y2="90833"/>
                        <a14:foregroundMark x1="40909" y1="90000" x2="40909" y2="90000"/>
                        <a14:foregroundMark x1="40000" y1="90000" x2="40000" y2="90000"/>
                        <a14:foregroundMark x1="40909" y1="91667" x2="40909" y2="91667"/>
                        <a14:foregroundMark x1="40909" y1="89167" x2="40909" y2="89167"/>
                        <a14:foregroundMark x1="39091" y1="90833" x2="39091" y2="90833"/>
                        <a14:foregroundMark x1="39091" y1="92500" x2="39091" y2="92500"/>
                        <a14:foregroundMark x1="39091" y1="90833" x2="39091" y2="90833"/>
                        <a14:foregroundMark x1="40000" y1="90833" x2="40000" y2="90833"/>
                        <a14:foregroundMark x1="40000" y1="90833" x2="40000" y2="90833"/>
                        <a14:foregroundMark x1="40909" y1="90000" x2="40909" y2="90000"/>
                        <a14:foregroundMark x1="40000" y1="90000" x2="40000" y2="90000"/>
                        <a14:foregroundMark x1="40000" y1="90000" x2="40909" y2="90000"/>
                        <a14:foregroundMark x1="43636" y1="90000" x2="43636" y2="90000"/>
                        <a14:foregroundMark x1="40909" y1="90000" x2="40909" y2="90000"/>
                        <a14:foregroundMark x1="40000" y1="90000" x2="40000" y2="90000"/>
                        <a14:foregroundMark x1="38182" y1="88333" x2="38182" y2="88333"/>
                        <a14:foregroundMark x1="40909" y1="90000" x2="40909" y2="90000"/>
                        <a14:foregroundMark x1="40000" y1="90000" x2="40000" y2="90000"/>
                        <a14:foregroundMark x1="41818" y1="90000" x2="41818" y2="90000"/>
                        <a14:foregroundMark x1="41818" y1="90000" x2="41818" y2="90000"/>
                        <a14:foregroundMark x1="83636" y1="89167" x2="83636" y2="89167"/>
                        <a14:foregroundMark x1="40000" y1="90833" x2="40000" y2="90833"/>
                        <a14:foregroundMark x1="40000" y1="90833" x2="40000" y2="90833"/>
                        <a14:foregroundMark x1="40909" y1="90000" x2="41818" y2="89167"/>
                        <a14:foregroundMark x1="40000" y1="90000" x2="40000" y2="90000"/>
                        <a14:foregroundMark x1="40000" y1="90000" x2="40000" y2="90000"/>
                        <a14:foregroundMark x1="40909" y1="90000" x2="40909" y2="90000"/>
                        <a14:foregroundMark x1="40000" y1="90000" x2="40000" y2="90000"/>
                        <a14:foregroundMark x1="42727" y1="90833" x2="42727" y2="90833"/>
                        <a14:foregroundMark x1="42727" y1="88333" x2="42727" y2="88333"/>
                        <a14:foregroundMark x1="40000" y1="91667" x2="40000" y2="91667"/>
                        <a14:foregroundMark x1="40000" y1="91667" x2="40000" y2="91667"/>
                        <a14:foregroundMark x1="40000" y1="90833" x2="40000" y2="90833"/>
                        <a14:foregroundMark x1="40909" y1="90000" x2="40909" y2="90000"/>
                        <a14:foregroundMark x1="40909" y1="90000" x2="40909" y2="90000"/>
                        <a14:foregroundMark x1="40909" y1="90000" x2="40909" y2="90000"/>
                        <a14:foregroundMark x1="40909" y1="89167" x2="40000" y2="89167"/>
                        <a14:foregroundMark x1="39091" y1="89167" x2="39091" y2="89167"/>
                        <a14:backgroundMark x1="38182" y1="87500" x2="38182" y2="87500"/>
                        <a14:backgroundMark x1="40000" y1="84167" x2="40000" y2="84167"/>
                      </a14:backgroundRemoval>
                    </a14:imgEffect>
                  </a14:imgLayer>
                </a14:imgProps>
              </a:ext>
            </a:extLst>
          </a:blip>
          <a:srcRect l="22325" t="724" b="-1"/>
          <a:stretch/>
        </p:blipFill>
        <p:spPr>
          <a:xfrm>
            <a:off x="7917062" y="3673172"/>
            <a:ext cx="1038870" cy="1225438"/>
          </a:xfrm>
          <a:prstGeom prst="rect">
            <a:avLst/>
          </a:prstGeom>
          <a:effectLst>
            <a:glow rad="190500">
              <a:schemeClr val="bg1"/>
            </a:glow>
          </a:effectLst>
        </p:spPr>
      </p:pic>
      <p:pic>
        <p:nvPicPr>
          <p:cNvPr id="18" name="図 17">
            <a:extLst>
              <a:ext uri="{FF2B5EF4-FFF2-40B4-BE49-F238E27FC236}">
                <a16:creationId xmlns:a16="http://schemas.microsoft.com/office/drawing/2014/main" id="{BA66CDAD-D93D-4190-8CF7-F9ED937306A0}"/>
              </a:ext>
            </a:extLst>
          </p:cNvPr>
          <p:cNvPicPr>
            <a:picLocks noChangeAspect="1"/>
          </p:cNvPicPr>
          <p:nvPr/>
        </p:nvPicPr>
        <p:blipFill rotWithShape="1">
          <a:blip r:embed="rId32">
            <a:extLst>
              <a:ext uri="{BEBA8EAE-BF5A-486C-A8C5-ECC9F3942E4B}">
                <a14:imgProps xmlns:a14="http://schemas.microsoft.com/office/drawing/2010/main">
                  <a14:imgLayer r:embed="rId33">
                    <a14:imgEffect>
                      <a14:backgroundRemoval t="11966" b="97436" l="9091" r="89773">
                        <a14:foregroundMark x1="50000" y1="17094" x2="50000" y2="17094"/>
                        <a14:foregroundMark x1="47727" y1="11966" x2="47727" y2="11966"/>
                        <a14:foregroundMark x1="27273" y1="92308" x2="27273" y2="92308"/>
                        <a14:foregroundMark x1="43182" y1="91453" x2="43182" y2="91453"/>
                        <a14:foregroundMark x1="30682" y1="97436" x2="30682" y2="97436"/>
                        <a14:foregroundMark x1="26136" y1="89744" x2="26136" y2="89744"/>
                        <a14:foregroundMark x1="55682" y1="90598" x2="55682" y2="90598"/>
                      </a14:backgroundRemoval>
                    </a14:imgEffect>
                  </a14:imgLayer>
                </a14:imgProps>
              </a:ext>
            </a:extLst>
          </a:blip>
          <a:srcRect t="9527"/>
          <a:stretch/>
        </p:blipFill>
        <p:spPr>
          <a:xfrm>
            <a:off x="3342818" y="2916827"/>
            <a:ext cx="988859" cy="1006311"/>
          </a:xfrm>
          <a:prstGeom prst="rect">
            <a:avLst/>
          </a:prstGeom>
          <a:effectLst>
            <a:glow rad="190500">
              <a:schemeClr val="bg1"/>
            </a:glow>
          </a:effectLst>
        </p:spPr>
      </p:pic>
      <p:pic>
        <p:nvPicPr>
          <p:cNvPr id="22" name="図 21">
            <a:extLst>
              <a:ext uri="{FF2B5EF4-FFF2-40B4-BE49-F238E27FC236}">
                <a16:creationId xmlns:a16="http://schemas.microsoft.com/office/drawing/2014/main" id="{DEF38A33-4633-43E4-B2DE-910F1DDF6362}"/>
              </a:ext>
            </a:extLst>
          </p:cNvPr>
          <p:cNvPicPr>
            <a:picLocks noChangeAspect="1"/>
          </p:cNvPicPr>
          <p:nvPr/>
        </p:nvPicPr>
        <p:blipFill>
          <a:blip r:embed="rId34">
            <a:extLst>
              <a:ext uri="{BEBA8EAE-BF5A-486C-A8C5-ECC9F3942E4B}">
                <a14:imgProps xmlns:a14="http://schemas.microsoft.com/office/drawing/2010/main">
                  <a14:imgLayer r:embed="rId35">
                    <a14:imgEffect>
                      <a14:backgroundRemoval t="10000" b="95000" l="9524" r="89286">
                        <a14:foregroundMark x1="52381" y1="10000" x2="52381" y2="10000"/>
                        <a14:foregroundMark x1="14286" y1="85833" x2="14286" y2="85833"/>
                        <a14:foregroundMark x1="16667" y1="90833" x2="16667" y2="90833"/>
                        <a14:foregroundMark x1="17857" y1="80833" x2="17857" y2="80833"/>
                        <a14:foregroundMark x1="15476" y1="95000" x2="15476" y2="95000"/>
                        <a14:foregroundMark x1="28571" y1="84167" x2="28571" y2="84167"/>
                        <a14:foregroundMark x1="48810" y1="85000" x2="48810" y2="85000"/>
                        <a14:foregroundMark x1="59524" y1="85000" x2="59524" y2="85000"/>
                        <a14:foregroundMark x1="64286" y1="80833" x2="64286" y2="80833"/>
                        <a14:foregroundMark x1="76190" y1="86667" x2="76190" y2="86667"/>
                      </a14:backgroundRemoval>
                    </a14:imgEffect>
                  </a14:imgLayer>
                </a14:imgProps>
              </a:ext>
            </a:extLst>
          </a:blip>
          <a:stretch>
            <a:fillRect/>
          </a:stretch>
        </p:blipFill>
        <p:spPr>
          <a:xfrm>
            <a:off x="4925057" y="1747592"/>
            <a:ext cx="901849" cy="1089960"/>
          </a:xfrm>
          <a:prstGeom prst="rect">
            <a:avLst/>
          </a:prstGeom>
          <a:effectLst>
            <a:glow rad="190500">
              <a:schemeClr val="bg1"/>
            </a:glow>
          </a:effectLst>
        </p:spPr>
      </p:pic>
      <p:sp>
        <p:nvSpPr>
          <p:cNvPr id="27" name="四角形: 角を丸くする 26">
            <a:extLst>
              <a:ext uri="{FF2B5EF4-FFF2-40B4-BE49-F238E27FC236}">
                <a16:creationId xmlns:a16="http://schemas.microsoft.com/office/drawing/2014/main" id="{F3EF3CE0-2CA7-409F-9986-4040219A5904}"/>
              </a:ext>
            </a:extLst>
          </p:cNvPr>
          <p:cNvSpPr/>
          <p:nvPr/>
        </p:nvSpPr>
        <p:spPr>
          <a:xfrm>
            <a:off x="5489164" y="5939438"/>
            <a:ext cx="988859" cy="67008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kumimoji="1" lang="ja-JP" altLang="en-US" sz="1600" b="1" dirty="0"/>
              <a:t>種族値　</a:t>
            </a:r>
            <a:r>
              <a:rPr kumimoji="1" lang="ja-JP" altLang="en-US" sz="1600" b="1" dirty="0">
                <a:solidFill>
                  <a:schemeClr val="accent1"/>
                </a:solidFill>
              </a:rPr>
              <a:t>低</a:t>
            </a:r>
          </a:p>
        </p:txBody>
      </p:sp>
      <p:pic>
        <p:nvPicPr>
          <p:cNvPr id="19" name="図 18">
            <a:extLst>
              <a:ext uri="{FF2B5EF4-FFF2-40B4-BE49-F238E27FC236}">
                <a16:creationId xmlns:a16="http://schemas.microsoft.com/office/drawing/2014/main" id="{EA2C3357-4FE4-4154-B8AB-C772D5905C87}"/>
              </a:ext>
            </a:extLst>
          </p:cNvPr>
          <p:cNvPicPr>
            <a:picLocks noChangeAspect="1"/>
          </p:cNvPicPr>
          <p:nvPr/>
        </p:nvPicPr>
        <p:blipFill>
          <a:blip r:embed="rId36">
            <a:extLst>
              <a:ext uri="{BEBA8EAE-BF5A-486C-A8C5-ECC9F3942E4B}">
                <a14:imgProps xmlns:a14="http://schemas.microsoft.com/office/drawing/2010/main">
                  <a14:imgLayer r:embed="rId37">
                    <a14:imgEffect>
                      <a14:backgroundRemoval t="6667" b="90000" l="8989" r="93258">
                        <a14:foregroundMark x1="46067" y1="6667" x2="46067" y2="6667"/>
                        <a14:foregroundMark x1="17978" y1="81667" x2="17978" y2="81667"/>
                        <a14:foregroundMark x1="17978" y1="79167" x2="17978" y2="79167"/>
                        <a14:foregroundMark x1="32584" y1="85833" x2="32584" y2="85833"/>
                        <a14:foregroundMark x1="68539" y1="80000" x2="68539" y2="80000"/>
                        <a14:foregroundMark x1="86517" y1="85833" x2="86517" y2="85833"/>
                        <a14:foregroundMark x1="93258" y1="86667" x2="93258" y2="86667"/>
                      </a14:backgroundRemoval>
                    </a14:imgEffect>
                  </a14:imgLayer>
                </a14:imgProps>
              </a:ext>
            </a:extLst>
          </a:blip>
          <a:stretch>
            <a:fillRect/>
          </a:stretch>
        </p:blipFill>
        <p:spPr>
          <a:xfrm>
            <a:off x="4488366" y="2873583"/>
            <a:ext cx="973828" cy="1110834"/>
          </a:xfrm>
          <a:prstGeom prst="rect">
            <a:avLst/>
          </a:prstGeom>
          <a:effectLst>
            <a:glow rad="190500">
              <a:schemeClr val="bg1"/>
            </a:glow>
          </a:effectLst>
        </p:spPr>
      </p:pic>
      <p:grpSp>
        <p:nvGrpSpPr>
          <p:cNvPr id="5" name="グループ化 4">
            <a:extLst>
              <a:ext uri="{FF2B5EF4-FFF2-40B4-BE49-F238E27FC236}">
                <a16:creationId xmlns:a16="http://schemas.microsoft.com/office/drawing/2014/main" id="{190BB555-3C38-4710-9AB3-D199B83D6C57}"/>
              </a:ext>
            </a:extLst>
          </p:cNvPr>
          <p:cNvGrpSpPr/>
          <p:nvPr/>
        </p:nvGrpSpPr>
        <p:grpSpPr>
          <a:xfrm>
            <a:off x="3688393" y="212911"/>
            <a:ext cx="5164343" cy="665206"/>
            <a:chOff x="3688393" y="212911"/>
            <a:chExt cx="5164343" cy="665206"/>
          </a:xfrm>
        </p:grpSpPr>
        <p:sp>
          <p:nvSpPr>
            <p:cNvPr id="30" name="テキスト ボックス 16">
              <a:extLst>
                <a:ext uri="{FF2B5EF4-FFF2-40B4-BE49-F238E27FC236}">
                  <a16:creationId xmlns:a16="http://schemas.microsoft.com/office/drawing/2014/main" id="{80FF03CC-3E3A-4D93-8A49-04AEC8A0A938}"/>
                </a:ext>
              </a:extLst>
            </p:cNvPr>
            <p:cNvSpPr txBox="1"/>
            <p:nvPr/>
          </p:nvSpPr>
          <p:spPr>
            <a:xfrm>
              <a:off x="4331677" y="231786"/>
              <a:ext cx="4521059" cy="646331"/>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3600" b="1" u="sng" dirty="0"/>
                <a:t>ポケモン</a:t>
              </a:r>
              <a:r>
                <a:rPr kumimoji="1" lang="en-US" altLang="ja-JP" sz="3600" b="1" u="sng" dirty="0"/>
                <a:t>(</a:t>
              </a:r>
              <a:r>
                <a:rPr kumimoji="1" lang="ja-JP" altLang="en-US" sz="3600" b="1" u="sng" dirty="0"/>
                <a:t>タイプ</a:t>
              </a:r>
              <a:r>
                <a:rPr kumimoji="1" lang="en-US" altLang="ja-JP" sz="3600" b="1" u="sng" dirty="0"/>
                <a:t>)</a:t>
              </a:r>
              <a:endParaRPr kumimoji="1" lang="ja-JP" altLang="en-US" sz="3600" b="1" u="sng" dirty="0"/>
            </a:p>
          </p:txBody>
        </p:sp>
        <p:grpSp>
          <p:nvGrpSpPr>
            <p:cNvPr id="31" name="グループ化 30">
              <a:extLst>
                <a:ext uri="{FF2B5EF4-FFF2-40B4-BE49-F238E27FC236}">
                  <a16:creationId xmlns:a16="http://schemas.microsoft.com/office/drawing/2014/main" id="{082ED906-623C-4970-ABE7-9E8A8F16FCC9}"/>
                </a:ext>
              </a:extLst>
            </p:cNvPr>
            <p:cNvGrpSpPr/>
            <p:nvPr/>
          </p:nvGrpSpPr>
          <p:grpSpPr>
            <a:xfrm>
              <a:off x="3688393" y="227188"/>
              <a:ext cx="543513" cy="615601"/>
              <a:chOff x="10430255" y="2156593"/>
              <a:chExt cx="201168" cy="204213"/>
            </a:xfrm>
          </p:grpSpPr>
          <p:sp>
            <p:nvSpPr>
              <p:cNvPr id="32" name="フローチャート: 結合子 31">
                <a:extLst>
                  <a:ext uri="{FF2B5EF4-FFF2-40B4-BE49-F238E27FC236}">
                    <a16:creationId xmlns:a16="http://schemas.microsoft.com/office/drawing/2014/main" id="{1BDC72E4-E6D7-4D96-8649-39CD4EB4BFBD}"/>
                  </a:ext>
                </a:extLst>
              </p:cNvPr>
              <p:cNvSpPr/>
              <p:nvPr/>
            </p:nvSpPr>
            <p:spPr>
              <a:xfrm flipH="1">
                <a:off x="10507980" y="2235841"/>
                <a:ext cx="45719" cy="45719"/>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nvGrpSpPr>
              <p:cNvPr id="33" name="グループ化 32">
                <a:extLst>
                  <a:ext uri="{FF2B5EF4-FFF2-40B4-BE49-F238E27FC236}">
                    <a16:creationId xmlns:a16="http://schemas.microsoft.com/office/drawing/2014/main" id="{2AD38C62-120B-49B2-BB2F-9058D8E26C80}"/>
                  </a:ext>
                </a:extLst>
              </p:cNvPr>
              <p:cNvGrpSpPr/>
              <p:nvPr/>
            </p:nvGrpSpPr>
            <p:grpSpPr>
              <a:xfrm>
                <a:off x="10430255" y="2156593"/>
                <a:ext cx="201168" cy="204213"/>
                <a:chOff x="10430256" y="2161034"/>
                <a:chExt cx="173089" cy="210303"/>
              </a:xfrm>
            </p:grpSpPr>
            <p:sp>
              <p:nvSpPr>
                <p:cNvPr id="34" name="アーチ 33">
                  <a:extLst>
                    <a:ext uri="{FF2B5EF4-FFF2-40B4-BE49-F238E27FC236}">
                      <a16:creationId xmlns:a16="http://schemas.microsoft.com/office/drawing/2014/main" id="{A3F441AD-EF2D-411E-94DA-FDE4FCD3DA71}"/>
                    </a:ext>
                  </a:extLst>
                </p:cNvPr>
                <p:cNvSpPr/>
                <p:nvPr/>
              </p:nvSpPr>
              <p:spPr>
                <a:xfrm>
                  <a:off x="10430256" y="2170176"/>
                  <a:ext cx="173089" cy="201161"/>
                </a:xfrm>
                <a:prstGeom prst="blockArc">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tx1"/>
                    </a:solidFill>
                  </a:endParaRPr>
                </a:p>
              </p:txBody>
            </p:sp>
            <p:sp>
              <p:nvSpPr>
                <p:cNvPr id="35" name="アーチ 34">
                  <a:extLst>
                    <a:ext uri="{FF2B5EF4-FFF2-40B4-BE49-F238E27FC236}">
                      <a16:creationId xmlns:a16="http://schemas.microsoft.com/office/drawing/2014/main" id="{1510DDA8-36C6-4D75-A2FF-152C22E85FDB}"/>
                    </a:ext>
                  </a:extLst>
                </p:cNvPr>
                <p:cNvSpPr/>
                <p:nvPr/>
              </p:nvSpPr>
              <p:spPr>
                <a:xfrm rot="10800000">
                  <a:off x="10430256" y="2161034"/>
                  <a:ext cx="173089" cy="201161"/>
                </a:xfrm>
                <a:prstGeom prst="blockArc">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tx1"/>
                    </a:solidFill>
                  </a:endParaRPr>
                </a:p>
              </p:txBody>
            </p:sp>
          </p:grpSp>
        </p:grpSp>
        <p:grpSp>
          <p:nvGrpSpPr>
            <p:cNvPr id="36" name="グループ化 35">
              <a:extLst>
                <a:ext uri="{FF2B5EF4-FFF2-40B4-BE49-F238E27FC236}">
                  <a16:creationId xmlns:a16="http://schemas.microsoft.com/office/drawing/2014/main" id="{8D615F2E-9357-4F43-96E6-7B3180A2367F}"/>
                </a:ext>
              </a:extLst>
            </p:cNvPr>
            <p:cNvGrpSpPr/>
            <p:nvPr/>
          </p:nvGrpSpPr>
          <p:grpSpPr>
            <a:xfrm>
              <a:off x="8166244" y="212911"/>
              <a:ext cx="543513" cy="615601"/>
              <a:chOff x="10430255" y="2156593"/>
              <a:chExt cx="201168" cy="204213"/>
            </a:xfrm>
          </p:grpSpPr>
          <p:sp>
            <p:nvSpPr>
              <p:cNvPr id="37" name="フローチャート: 結合子 36">
                <a:extLst>
                  <a:ext uri="{FF2B5EF4-FFF2-40B4-BE49-F238E27FC236}">
                    <a16:creationId xmlns:a16="http://schemas.microsoft.com/office/drawing/2014/main" id="{F456D01E-1CA2-4E78-9F38-AF7BD7B142F6}"/>
                  </a:ext>
                </a:extLst>
              </p:cNvPr>
              <p:cNvSpPr/>
              <p:nvPr/>
            </p:nvSpPr>
            <p:spPr>
              <a:xfrm flipH="1">
                <a:off x="10507980" y="2235841"/>
                <a:ext cx="45719" cy="45719"/>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nvGrpSpPr>
              <p:cNvPr id="38" name="グループ化 37">
                <a:extLst>
                  <a:ext uri="{FF2B5EF4-FFF2-40B4-BE49-F238E27FC236}">
                    <a16:creationId xmlns:a16="http://schemas.microsoft.com/office/drawing/2014/main" id="{599D9424-350C-4BE1-8EEA-48B6F22ED01F}"/>
                  </a:ext>
                </a:extLst>
              </p:cNvPr>
              <p:cNvGrpSpPr/>
              <p:nvPr/>
            </p:nvGrpSpPr>
            <p:grpSpPr>
              <a:xfrm>
                <a:off x="10430255" y="2156593"/>
                <a:ext cx="201168" cy="204213"/>
                <a:chOff x="10430256" y="2161034"/>
                <a:chExt cx="173089" cy="210303"/>
              </a:xfrm>
            </p:grpSpPr>
            <p:sp>
              <p:nvSpPr>
                <p:cNvPr id="39" name="アーチ 38">
                  <a:extLst>
                    <a:ext uri="{FF2B5EF4-FFF2-40B4-BE49-F238E27FC236}">
                      <a16:creationId xmlns:a16="http://schemas.microsoft.com/office/drawing/2014/main" id="{F6B3F456-3CA1-4A7E-B65D-69C3EE518EC0}"/>
                    </a:ext>
                  </a:extLst>
                </p:cNvPr>
                <p:cNvSpPr/>
                <p:nvPr/>
              </p:nvSpPr>
              <p:spPr>
                <a:xfrm>
                  <a:off x="10430256" y="2170176"/>
                  <a:ext cx="173089" cy="201161"/>
                </a:xfrm>
                <a:prstGeom prst="blockArc">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tx1"/>
                    </a:solidFill>
                  </a:endParaRPr>
                </a:p>
              </p:txBody>
            </p:sp>
            <p:sp>
              <p:nvSpPr>
                <p:cNvPr id="40" name="アーチ 39">
                  <a:extLst>
                    <a:ext uri="{FF2B5EF4-FFF2-40B4-BE49-F238E27FC236}">
                      <a16:creationId xmlns:a16="http://schemas.microsoft.com/office/drawing/2014/main" id="{1C6AAE43-9356-4825-9037-2D4BE7593B07}"/>
                    </a:ext>
                  </a:extLst>
                </p:cNvPr>
                <p:cNvSpPr/>
                <p:nvPr/>
              </p:nvSpPr>
              <p:spPr>
                <a:xfrm rot="10800000">
                  <a:off x="10430256" y="2161034"/>
                  <a:ext cx="173089" cy="201161"/>
                </a:xfrm>
                <a:prstGeom prst="blockArc">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tx1"/>
                    </a:solidFill>
                  </a:endParaRPr>
                </a:p>
              </p:txBody>
            </p:sp>
          </p:grpSp>
        </p:grpSp>
      </p:grpSp>
      <p:sp>
        <p:nvSpPr>
          <p:cNvPr id="41" name="楕円 40">
            <a:extLst>
              <a:ext uri="{FF2B5EF4-FFF2-40B4-BE49-F238E27FC236}">
                <a16:creationId xmlns:a16="http://schemas.microsoft.com/office/drawing/2014/main" id="{EA675063-E838-4A45-A57A-6FE61725BF0F}"/>
              </a:ext>
            </a:extLst>
          </p:cNvPr>
          <p:cNvSpPr/>
          <p:nvPr/>
        </p:nvSpPr>
        <p:spPr>
          <a:xfrm>
            <a:off x="841974" y="4515493"/>
            <a:ext cx="1979994" cy="188675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740763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blinds(horizontal)">
                                      <p:cBhvr>
                                        <p:cTn id="15" dur="500"/>
                                        <p:tgtEl>
                                          <p:spTgt spid="2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blinds(horizontal)">
                                      <p:cBhvr>
                                        <p:cTn id="18" dur="500"/>
                                        <p:tgtEl>
                                          <p:spTgt spid="29"/>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blinds(horizontal)">
                                      <p:cBhvr>
                                        <p:cTn id="21" dur="500"/>
                                        <p:tgtEl>
                                          <p:spTgt spid="28"/>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blinds(horizontal)">
                                      <p:cBhvr>
                                        <p:cTn id="24" dur="500"/>
                                        <p:tgtEl>
                                          <p:spTgt spid="27"/>
                                        </p:tgtEl>
                                      </p:cBhvr>
                                    </p:animEffect>
                                  </p:childTnLst>
                                </p:cTn>
                              </p:par>
                              <p:par>
                                <p:cTn id="25" presetID="3" presetClass="entr" presetSubtype="1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blinds(horizontal)">
                                      <p:cBhvr>
                                        <p:cTn id="27" dur="500"/>
                                        <p:tgtEl>
                                          <p:spTgt spid="25"/>
                                        </p:tgtEl>
                                      </p:cBhvr>
                                    </p:animEffect>
                                  </p:childTnLst>
                                </p:cTn>
                              </p:par>
                              <p:par>
                                <p:cTn id="28" presetID="3" presetClass="entr" presetSubtype="10" fill="hold"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blinds(horizontal)">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randombar(horizontal)">
                                      <p:cBhvr>
                                        <p:cTn id="35" dur="500"/>
                                        <p:tgtEl>
                                          <p:spTgt spid="16"/>
                                        </p:tgtEl>
                                      </p:cBhvr>
                                    </p:animEffect>
                                  </p:childTnLst>
                                </p:cTn>
                              </p:par>
                              <p:par>
                                <p:cTn id="36" presetID="14" presetClass="entr" presetSubtype="10" fill="hold"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randombar(horizontal)">
                                      <p:cBhvr>
                                        <p:cTn id="38" dur="500"/>
                                        <p:tgtEl>
                                          <p:spTgt spid="20"/>
                                        </p:tgtEl>
                                      </p:cBhvr>
                                    </p:animEffect>
                                  </p:childTnLst>
                                </p:cTn>
                              </p:par>
                              <p:par>
                                <p:cTn id="39" presetID="14" presetClass="entr" presetSubtype="1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randombar(horizontal)">
                                      <p:cBhvr>
                                        <p:cTn id="41" dur="500"/>
                                        <p:tgtEl>
                                          <p:spTgt spid="22"/>
                                        </p:tgtEl>
                                      </p:cBhvr>
                                    </p:animEffect>
                                  </p:childTnLst>
                                </p:cTn>
                              </p:par>
                              <p:par>
                                <p:cTn id="42" presetID="14" presetClass="entr" presetSubtype="10" fill="hold"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randombar(horizontal)">
                                      <p:cBhvr>
                                        <p:cTn id="44" dur="500"/>
                                        <p:tgtEl>
                                          <p:spTgt spid="7"/>
                                        </p:tgtEl>
                                      </p:cBhvr>
                                    </p:animEffect>
                                  </p:childTnLst>
                                </p:cTn>
                              </p:par>
                              <p:par>
                                <p:cTn id="45" presetID="14" presetClass="entr" presetSubtype="1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randombar(horizontal)">
                                      <p:cBhvr>
                                        <p:cTn id="47" dur="500"/>
                                        <p:tgtEl>
                                          <p:spTgt spid="23"/>
                                        </p:tgtEl>
                                      </p:cBhvr>
                                    </p:animEffect>
                                  </p:childTnLst>
                                </p:cTn>
                              </p:par>
                              <p:par>
                                <p:cTn id="48" presetID="14" presetClass="entr" presetSubtype="10" fill="hold"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randombar(horizontal)">
                                      <p:cBhvr>
                                        <p:cTn id="50" dur="500"/>
                                        <p:tgtEl>
                                          <p:spTgt spid="11"/>
                                        </p:tgtEl>
                                      </p:cBhvr>
                                    </p:animEffect>
                                  </p:childTnLst>
                                </p:cTn>
                              </p:par>
                              <p:par>
                                <p:cTn id="51" presetID="14" presetClass="entr" presetSubtype="10" fill="hold" nodeType="with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randombar(horizontal)">
                                      <p:cBhvr>
                                        <p:cTn id="53" dur="500"/>
                                        <p:tgtEl>
                                          <p:spTgt spid="10"/>
                                        </p:tgtEl>
                                      </p:cBhvr>
                                    </p:animEffect>
                                  </p:childTnLst>
                                </p:cTn>
                              </p:par>
                              <p:par>
                                <p:cTn id="54" presetID="14" presetClass="entr" presetSubtype="10" fill="hold"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randombar(horizontal)">
                                      <p:cBhvr>
                                        <p:cTn id="56" dur="500"/>
                                        <p:tgtEl>
                                          <p:spTgt spid="18"/>
                                        </p:tgtEl>
                                      </p:cBhvr>
                                    </p:animEffect>
                                  </p:childTnLst>
                                </p:cTn>
                              </p:par>
                              <p:par>
                                <p:cTn id="57" presetID="14" presetClass="entr" presetSubtype="1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randombar(horizontal)">
                                      <p:cBhvr>
                                        <p:cTn id="59" dur="500"/>
                                        <p:tgtEl>
                                          <p:spTgt spid="19"/>
                                        </p:tgtEl>
                                      </p:cBhvr>
                                    </p:animEffect>
                                  </p:childTnLst>
                                </p:cTn>
                              </p:par>
                              <p:par>
                                <p:cTn id="60" presetID="14" presetClass="entr" presetSubtype="10" fill="hold" nodeType="with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randombar(horizontal)">
                                      <p:cBhvr>
                                        <p:cTn id="62" dur="500"/>
                                        <p:tgtEl>
                                          <p:spTgt spid="13"/>
                                        </p:tgtEl>
                                      </p:cBhvr>
                                    </p:animEffect>
                                  </p:childTnLst>
                                </p:cTn>
                              </p:par>
                              <p:par>
                                <p:cTn id="63" presetID="14" presetClass="entr" presetSubtype="10" fill="hold" nodeType="with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randombar(horizontal)">
                                      <p:cBhvr>
                                        <p:cTn id="65" dur="500"/>
                                        <p:tgtEl>
                                          <p:spTgt spid="12"/>
                                        </p:tgtEl>
                                      </p:cBhvr>
                                    </p:animEffect>
                                  </p:childTnLst>
                                </p:cTn>
                              </p:par>
                              <p:par>
                                <p:cTn id="66" presetID="14" presetClass="entr" presetSubtype="10" fill="hold" nodeType="with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randombar(horizontal)">
                                      <p:cBhvr>
                                        <p:cTn id="68" dur="500"/>
                                        <p:tgtEl>
                                          <p:spTgt spid="21"/>
                                        </p:tgtEl>
                                      </p:cBhvr>
                                    </p:animEffect>
                                  </p:childTnLst>
                                </p:cTn>
                              </p:par>
                              <p:par>
                                <p:cTn id="69" presetID="14" presetClass="entr" presetSubtype="10" fill="hold" nodeType="with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randombar(horizontal)">
                                      <p:cBhvr>
                                        <p:cTn id="71" dur="500"/>
                                        <p:tgtEl>
                                          <p:spTgt spid="14"/>
                                        </p:tgtEl>
                                      </p:cBhvr>
                                    </p:animEffect>
                                  </p:childTnLst>
                                </p:cTn>
                              </p:par>
                              <p:par>
                                <p:cTn id="72" presetID="14" presetClass="entr" presetSubtype="10" fill="hold" nodeType="with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randombar(horizontal)">
                                      <p:cBhvr>
                                        <p:cTn id="74" dur="500"/>
                                        <p:tgtEl>
                                          <p:spTgt spid="6"/>
                                        </p:tgtEl>
                                      </p:cBhvr>
                                    </p:animEffect>
                                  </p:childTnLst>
                                </p:cTn>
                              </p:par>
                              <p:par>
                                <p:cTn id="75" presetID="14" presetClass="entr" presetSubtype="10" fill="hold" nodeType="with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randombar(horizontal)">
                                      <p:cBhvr>
                                        <p:cTn id="77" dur="500"/>
                                        <p:tgtEl>
                                          <p:spTgt spid="15"/>
                                        </p:tgtEl>
                                      </p:cBhvr>
                                    </p:animEffect>
                                  </p:childTnLst>
                                </p:cTn>
                              </p:par>
                              <p:par>
                                <p:cTn id="78" presetID="14" presetClass="entr" presetSubtype="10" fill="hold" nodeType="withEffect">
                                  <p:stCondLst>
                                    <p:cond delay="0"/>
                                  </p:stCondLst>
                                  <p:childTnLst>
                                    <p:set>
                                      <p:cBhvr>
                                        <p:cTn id="79" dur="1" fill="hold">
                                          <p:stCondLst>
                                            <p:cond delay="0"/>
                                          </p:stCondLst>
                                        </p:cTn>
                                        <p:tgtEl>
                                          <p:spTgt spid="9"/>
                                        </p:tgtEl>
                                        <p:attrNameLst>
                                          <p:attrName>style.visibility</p:attrName>
                                        </p:attrNameLst>
                                      </p:cBhvr>
                                      <p:to>
                                        <p:strVal val="visible"/>
                                      </p:to>
                                    </p:set>
                                    <p:animEffect transition="in" filter="randombar(horizontal)">
                                      <p:cBhvr>
                                        <p:cTn id="80" dur="500"/>
                                        <p:tgtEl>
                                          <p:spTgt spid="9"/>
                                        </p:tgtEl>
                                      </p:cBhvr>
                                    </p:animEffect>
                                  </p:childTnLst>
                                </p:cTn>
                              </p:par>
                              <p:par>
                                <p:cTn id="81" presetID="14" presetClass="entr" presetSubtype="10" fill="hold" nodeType="withEffect">
                                  <p:stCondLst>
                                    <p:cond delay="0"/>
                                  </p:stCondLst>
                                  <p:childTnLst>
                                    <p:set>
                                      <p:cBhvr>
                                        <p:cTn id="82" dur="1" fill="hold">
                                          <p:stCondLst>
                                            <p:cond delay="0"/>
                                          </p:stCondLst>
                                        </p:cTn>
                                        <p:tgtEl>
                                          <p:spTgt spid="8"/>
                                        </p:tgtEl>
                                        <p:attrNameLst>
                                          <p:attrName>style.visibility</p:attrName>
                                        </p:attrNameLst>
                                      </p:cBhvr>
                                      <p:to>
                                        <p:strVal val="visible"/>
                                      </p:to>
                                    </p:set>
                                    <p:animEffect transition="in" filter="randombar(horizontal)">
                                      <p:cBhvr>
                                        <p:cTn id="83" dur="500"/>
                                        <p:tgtEl>
                                          <p:spTgt spid="8"/>
                                        </p:tgtEl>
                                      </p:cBhvr>
                                    </p:animEffect>
                                  </p:childTnLst>
                                </p:cTn>
                              </p:par>
                              <p:par>
                                <p:cTn id="84" presetID="14" presetClass="entr" presetSubtype="10" fill="hold" nodeType="withEffect">
                                  <p:stCondLst>
                                    <p:cond delay="0"/>
                                  </p:stCondLst>
                                  <p:childTnLst>
                                    <p:set>
                                      <p:cBhvr>
                                        <p:cTn id="85" dur="1" fill="hold">
                                          <p:stCondLst>
                                            <p:cond delay="0"/>
                                          </p:stCondLst>
                                        </p:cTn>
                                        <p:tgtEl>
                                          <p:spTgt spid="17"/>
                                        </p:tgtEl>
                                        <p:attrNameLst>
                                          <p:attrName>style.visibility</p:attrName>
                                        </p:attrNameLst>
                                      </p:cBhvr>
                                      <p:to>
                                        <p:strVal val="visible"/>
                                      </p:to>
                                    </p:set>
                                    <p:animEffect transition="in" filter="randombar(horizontal)">
                                      <p:cBhvr>
                                        <p:cTn id="86" dur="500"/>
                                        <p:tgtEl>
                                          <p:spTgt spid="17"/>
                                        </p:tgtEl>
                                      </p:cBhvr>
                                    </p:animEffect>
                                  </p:childTnLst>
                                </p:cTn>
                              </p:par>
                            </p:childTnLst>
                          </p:cTn>
                        </p:par>
                      </p:childTnLst>
                    </p:cTn>
                  </p:par>
                  <p:par>
                    <p:cTn id="87" fill="hold">
                      <p:stCondLst>
                        <p:cond delay="indefinite"/>
                      </p:stCondLst>
                      <p:childTnLst>
                        <p:par>
                          <p:cTn id="88" fill="hold">
                            <p:stCondLst>
                              <p:cond delay="0"/>
                            </p:stCondLst>
                            <p:childTnLst>
                              <p:par>
                                <p:cTn id="89" presetID="50" presetClass="entr" presetSubtype="0" decel="100000" fill="hold" grpId="0" nodeType="clickEffect">
                                  <p:stCondLst>
                                    <p:cond delay="0"/>
                                  </p:stCondLst>
                                  <p:childTnLst>
                                    <p:set>
                                      <p:cBhvr>
                                        <p:cTn id="90" dur="1" fill="hold">
                                          <p:stCondLst>
                                            <p:cond delay="0"/>
                                          </p:stCondLst>
                                        </p:cTn>
                                        <p:tgtEl>
                                          <p:spTgt spid="41"/>
                                        </p:tgtEl>
                                        <p:attrNameLst>
                                          <p:attrName>style.visibility</p:attrName>
                                        </p:attrNameLst>
                                      </p:cBhvr>
                                      <p:to>
                                        <p:strVal val="visible"/>
                                      </p:to>
                                    </p:set>
                                    <p:anim calcmode="lin" valueType="num">
                                      <p:cBhvr>
                                        <p:cTn id="91" dur="1000" fill="hold"/>
                                        <p:tgtEl>
                                          <p:spTgt spid="41"/>
                                        </p:tgtEl>
                                        <p:attrNameLst>
                                          <p:attrName>ppt_w</p:attrName>
                                        </p:attrNameLst>
                                      </p:cBhvr>
                                      <p:tavLst>
                                        <p:tav tm="0">
                                          <p:val>
                                            <p:strVal val="#ppt_w+.3"/>
                                          </p:val>
                                        </p:tav>
                                        <p:tav tm="100000">
                                          <p:val>
                                            <p:strVal val="#ppt_w"/>
                                          </p:val>
                                        </p:tav>
                                      </p:tavLst>
                                    </p:anim>
                                    <p:anim calcmode="lin" valueType="num">
                                      <p:cBhvr>
                                        <p:cTn id="92" dur="1000" fill="hold"/>
                                        <p:tgtEl>
                                          <p:spTgt spid="41"/>
                                        </p:tgtEl>
                                        <p:attrNameLst>
                                          <p:attrName>ppt_h</p:attrName>
                                        </p:attrNameLst>
                                      </p:cBhvr>
                                      <p:tavLst>
                                        <p:tav tm="0">
                                          <p:val>
                                            <p:strVal val="#ppt_h"/>
                                          </p:val>
                                        </p:tav>
                                        <p:tav tm="100000">
                                          <p:val>
                                            <p:strVal val="#ppt_h"/>
                                          </p:val>
                                        </p:tav>
                                      </p:tavLst>
                                    </p:anim>
                                    <p:animEffect transition="in" filter="fade">
                                      <p:cBhvr>
                                        <p:cTn id="93"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6" grpId="0" animBg="1"/>
      <p:bldP spid="28" grpId="0" animBg="1"/>
      <p:bldP spid="29" grpId="0" animBg="1"/>
      <p:bldP spid="27" grpId="0" animBg="1"/>
      <p:bldP spid="4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楕円 31">
            <a:extLst>
              <a:ext uri="{FF2B5EF4-FFF2-40B4-BE49-F238E27FC236}">
                <a16:creationId xmlns:a16="http://schemas.microsoft.com/office/drawing/2014/main" id="{F85816A7-CB64-4BDE-873D-5447805504A8}"/>
              </a:ext>
            </a:extLst>
          </p:cNvPr>
          <p:cNvSpPr/>
          <p:nvPr/>
        </p:nvSpPr>
        <p:spPr>
          <a:xfrm>
            <a:off x="1296780" y="4965513"/>
            <a:ext cx="3654727" cy="1355548"/>
          </a:xfrm>
          <a:prstGeom prst="ellipse">
            <a:avLst/>
          </a:prstGeom>
          <a:pattFill prst="zigZag">
            <a:fgClr>
              <a:srgbClr val="C1DAFF"/>
            </a:fgClr>
            <a:bgClr>
              <a:schemeClr val="bg1"/>
            </a:bgClr>
          </a:pattFill>
          <a:ln w="38100" cmpd="dbl">
            <a:solidFill>
              <a:srgbClr val="FF505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2800" b="1" dirty="0">
                <a:solidFill>
                  <a:srgbClr val="FF0000"/>
                </a:solidFill>
                <a:effectLst>
                  <a:glow rad="469900">
                    <a:schemeClr val="bg1"/>
                  </a:glow>
                </a:effectLst>
              </a:rPr>
              <a:t>ニッチ</a:t>
            </a:r>
          </a:p>
        </p:txBody>
      </p:sp>
      <p:sp>
        <p:nvSpPr>
          <p:cNvPr id="44" name="楕円 43">
            <a:extLst>
              <a:ext uri="{FF2B5EF4-FFF2-40B4-BE49-F238E27FC236}">
                <a16:creationId xmlns:a16="http://schemas.microsoft.com/office/drawing/2014/main" id="{18F76847-1F20-4B85-B123-7190D006C6E9}"/>
              </a:ext>
            </a:extLst>
          </p:cNvPr>
          <p:cNvSpPr/>
          <p:nvPr/>
        </p:nvSpPr>
        <p:spPr>
          <a:xfrm>
            <a:off x="6591863" y="5073918"/>
            <a:ext cx="2229616" cy="958763"/>
          </a:xfrm>
          <a:prstGeom prst="ellipse">
            <a:avLst/>
          </a:prstGeom>
          <a:pattFill prst="zigZag">
            <a:fgClr>
              <a:srgbClr val="C1DAFF"/>
            </a:fgClr>
            <a:bgClr>
              <a:schemeClr val="bg1"/>
            </a:bgClr>
          </a:pattFill>
          <a:ln w="38100" cmpd="dbl">
            <a:solidFill>
              <a:srgbClr val="FF505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2800" b="1" dirty="0">
                <a:solidFill>
                  <a:srgbClr val="FF0000"/>
                </a:solidFill>
                <a:effectLst>
                  <a:glow rad="469900">
                    <a:schemeClr val="bg1"/>
                  </a:glow>
                </a:effectLst>
              </a:rPr>
              <a:t>ニッチ</a:t>
            </a:r>
          </a:p>
        </p:txBody>
      </p:sp>
      <p:sp>
        <p:nvSpPr>
          <p:cNvPr id="45" name="楕円 44">
            <a:extLst>
              <a:ext uri="{FF2B5EF4-FFF2-40B4-BE49-F238E27FC236}">
                <a16:creationId xmlns:a16="http://schemas.microsoft.com/office/drawing/2014/main" id="{43A9C39F-1A80-40D5-95B7-B8DEE20E8C1A}"/>
              </a:ext>
            </a:extLst>
          </p:cNvPr>
          <p:cNvSpPr/>
          <p:nvPr/>
        </p:nvSpPr>
        <p:spPr>
          <a:xfrm>
            <a:off x="7279872" y="1078709"/>
            <a:ext cx="3654727" cy="1058988"/>
          </a:xfrm>
          <a:prstGeom prst="ellipse">
            <a:avLst/>
          </a:prstGeom>
          <a:pattFill prst="zigZag">
            <a:fgClr>
              <a:srgbClr val="C1DAFF"/>
            </a:fgClr>
            <a:bgClr>
              <a:schemeClr val="bg1"/>
            </a:bgClr>
          </a:pattFill>
          <a:ln w="38100" cmpd="dbl">
            <a:solidFill>
              <a:srgbClr val="FF505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800" b="1" dirty="0">
                <a:solidFill>
                  <a:srgbClr val="FF0000"/>
                </a:solidFill>
                <a:effectLst>
                  <a:glow rad="469900">
                    <a:schemeClr val="bg1"/>
                  </a:glow>
                </a:effectLst>
              </a:rPr>
              <a:t>ニッチ</a:t>
            </a:r>
            <a:endParaRPr kumimoji="1" lang="ja-JP" altLang="en-US" sz="2800" b="1" dirty="0">
              <a:solidFill>
                <a:srgbClr val="FF0000"/>
              </a:solidFill>
              <a:effectLst>
                <a:glow rad="469900">
                  <a:schemeClr val="bg1"/>
                </a:glow>
              </a:effectLst>
            </a:endParaRPr>
          </a:p>
        </p:txBody>
      </p:sp>
      <p:cxnSp>
        <p:nvCxnSpPr>
          <p:cNvPr id="137" name="直線コネクタ 136">
            <a:extLst>
              <a:ext uri="{FF2B5EF4-FFF2-40B4-BE49-F238E27FC236}">
                <a16:creationId xmlns:a16="http://schemas.microsoft.com/office/drawing/2014/main" id="{76082775-EF7A-418A-8387-5D0CD164251A}"/>
              </a:ext>
            </a:extLst>
          </p:cNvPr>
          <p:cNvCxnSpPr/>
          <p:nvPr/>
        </p:nvCxnSpPr>
        <p:spPr>
          <a:xfrm>
            <a:off x="5983594" y="1514069"/>
            <a:ext cx="0" cy="4754446"/>
          </a:xfrm>
          <a:prstGeom prst="line">
            <a:avLst/>
          </a:prstGeom>
          <a:ln w="76200"/>
        </p:spPr>
        <p:style>
          <a:lnRef idx="3">
            <a:schemeClr val="dk1"/>
          </a:lnRef>
          <a:fillRef idx="0">
            <a:schemeClr val="dk1"/>
          </a:fillRef>
          <a:effectRef idx="2">
            <a:schemeClr val="dk1"/>
          </a:effectRef>
          <a:fontRef idx="minor">
            <a:schemeClr val="tx1"/>
          </a:fontRef>
        </p:style>
      </p:cxnSp>
      <p:cxnSp>
        <p:nvCxnSpPr>
          <p:cNvPr id="138" name="直線コネクタ 137">
            <a:extLst>
              <a:ext uri="{FF2B5EF4-FFF2-40B4-BE49-F238E27FC236}">
                <a16:creationId xmlns:a16="http://schemas.microsoft.com/office/drawing/2014/main" id="{EBA71BF8-E6B3-42D1-A757-D80E2A0E705D}"/>
              </a:ext>
            </a:extLst>
          </p:cNvPr>
          <p:cNvCxnSpPr>
            <a:cxnSpLocks/>
          </p:cNvCxnSpPr>
          <p:nvPr/>
        </p:nvCxnSpPr>
        <p:spPr>
          <a:xfrm>
            <a:off x="1210293" y="3835033"/>
            <a:ext cx="9546602" cy="0"/>
          </a:xfrm>
          <a:prstGeom prst="line">
            <a:avLst/>
          </a:prstGeom>
          <a:ln w="76200"/>
        </p:spPr>
        <p:style>
          <a:lnRef idx="3">
            <a:schemeClr val="dk1"/>
          </a:lnRef>
          <a:fillRef idx="0">
            <a:schemeClr val="dk1"/>
          </a:fillRef>
          <a:effectRef idx="2">
            <a:schemeClr val="dk1"/>
          </a:effectRef>
          <a:fontRef idx="minor">
            <a:schemeClr val="tx1"/>
          </a:fontRef>
        </p:style>
      </p:cxnSp>
      <p:sp>
        <p:nvSpPr>
          <p:cNvPr id="141" name="四角形: 角を丸くする 140">
            <a:extLst>
              <a:ext uri="{FF2B5EF4-FFF2-40B4-BE49-F238E27FC236}">
                <a16:creationId xmlns:a16="http://schemas.microsoft.com/office/drawing/2014/main" id="{FC3CB3E4-675B-4275-8A99-ED74FE597283}"/>
              </a:ext>
            </a:extLst>
          </p:cNvPr>
          <p:cNvSpPr/>
          <p:nvPr/>
        </p:nvSpPr>
        <p:spPr>
          <a:xfrm>
            <a:off x="10756894" y="3518880"/>
            <a:ext cx="988859" cy="62068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kumimoji="1" lang="ja-JP" altLang="en-US" b="1" dirty="0"/>
              <a:t>進化</a:t>
            </a:r>
            <a:endParaRPr kumimoji="1" lang="en-US" altLang="ja-JP" b="1" dirty="0"/>
          </a:p>
          <a:p>
            <a:pPr algn="ctr"/>
            <a:r>
              <a:rPr lang="ja-JP" altLang="en-US" b="1" dirty="0">
                <a:solidFill>
                  <a:srgbClr val="FF0000"/>
                </a:solidFill>
              </a:rPr>
              <a:t>速い</a:t>
            </a:r>
            <a:endParaRPr kumimoji="1" lang="ja-JP" altLang="en-US" b="1" dirty="0">
              <a:solidFill>
                <a:srgbClr val="FF0000"/>
              </a:solidFill>
            </a:endParaRPr>
          </a:p>
        </p:txBody>
      </p:sp>
      <p:sp>
        <p:nvSpPr>
          <p:cNvPr id="142" name="四角形: 角を丸くする 141">
            <a:extLst>
              <a:ext uri="{FF2B5EF4-FFF2-40B4-BE49-F238E27FC236}">
                <a16:creationId xmlns:a16="http://schemas.microsoft.com/office/drawing/2014/main" id="{9628C136-993B-4526-BE42-F70ED0184E1E}"/>
              </a:ext>
            </a:extLst>
          </p:cNvPr>
          <p:cNvSpPr/>
          <p:nvPr/>
        </p:nvSpPr>
        <p:spPr>
          <a:xfrm>
            <a:off x="398606" y="3572522"/>
            <a:ext cx="988859" cy="56704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kumimoji="1" lang="ja-JP" altLang="en-US" b="1" dirty="0"/>
              <a:t>進化</a:t>
            </a:r>
            <a:endParaRPr kumimoji="1" lang="en-US" altLang="ja-JP" b="1" dirty="0"/>
          </a:p>
          <a:p>
            <a:pPr algn="ctr"/>
            <a:r>
              <a:rPr lang="ja-JP" altLang="en-US" b="1" dirty="0">
                <a:solidFill>
                  <a:srgbClr val="0070C0"/>
                </a:solidFill>
              </a:rPr>
              <a:t>遅い</a:t>
            </a:r>
            <a:endParaRPr kumimoji="1" lang="ja-JP" altLang="en-US" b="1" dirty="0">
              <a:solidFill>
                <a:srgbClr val="0070C0"/>
              </a:solidFill>
            </a:endParaRPr>
          </a:p>
        </p:txBody>
      </p:sp>
      <p:pic>
        <p:nvPicPr>
          <p:cNvPr id="1026" name="Picture 2" descr="ウルガモス｜ポケモンずかん">
            <a:extLst>
              <a:ext uri="{FF2B5EF4-FFF2-40B4-BE49-F238E27FC236}">
                <a16:creationId xmlns:a16="http://schemas.microsoft.com/office/drawing/2014/main" id="{70BF945E-76C6-4C20-A0F5-1A25FD96AE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143" y="1088966"/>
            <a:ext cx="1471670" cy="1471670"/>
          </a:xfrm>
          <a:prstGeom prst="rect">
            <a:avLst/>
          </a:prstGeom>
          <a:noFill/>
          <a:effectLst>
            <a:outerShdw blurRad="50800" dist="50800" dir="5400000" algn="ctr" rotWithShape="0">
              <a:schemeClr val="tx1">
                <a:alpha val="62000"/>
              </a:schemeClr>
            </a:outerShdw>
          </a:effectLst>
          <a:extLst>
            <a:ext uri="{909E8E84-426E-40DD-AFC4-6F175D3DCCD1}">
              <a14:hiddenFill xmlns:a14="http://schemas.microsoft.com/office/drawing/2010/main">
                <a:solidFill>
                  <a:srgbClr val="FFFFFF"/>
                </a:solidFill>
              </a14:hiddenFill>
            </a:ext>
          </a:extLst>
        </p:spPr>
      </p:pic>
      <p:pic>
        <p:nvPicPr>
          <p:cNvPr id="1028" name="Picture 4" descr="グソクムシャ｜ポケモンずかん">
            <a:extLst>
              <a:ext uri="{FF2B5EF4-FFF2-40B4-BE49-F238E27FC236}">
                <a16:creationId xmlns:a16="http://schemas.microsoft.com/office/drawing/2014/main" id="{2CA2690F-68E2-4BBC-9A09-AFD861CDD4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1303" y="1511372"/>
            <a:ext cx="1592798" cy="1592798"/>
          </a:xfrm>
          <a:prstGeom prst="rect">
            <a:avLst/>
          </a:prstGeom>
          <a:noFill/>
          <a:effectLst>
            <a:outerShdw blurRad="50800" dist="50800" dir="5400000" algn="ctr" rotWithShape="0">
              <a:schemeClr val="tx1">
                <a:alpha val="62000"/>
              </a:schemeClr>
            </a:outerShdw>
          </a:effectLst>
          <a:extLst>
            <a:ext uri="{909E8E84-426E-40DD-AFC4-6F175D3DCCD1}">
              <a14:hiddenFill xmlns:a14="http://schemas.microsoft.com/office/drawing/2010/main">
                <a:solidFill>
                  <a:srgbClr val="FFFFFF"/>
                </a:solidFill>
              </a14:hiddenFill>
            </a:ext>
          </a:extLst>
        </p:spPr>
      </p:pic>
      <p:pic>
        <p:nvPicPr>
          <p:cNvPr id="1030" name="Picture 6" descr="ポケモンダイパリメイク】アーマルドの覚える技&amp;amp;種族値【BDSP】 - ゲームウィズ">
            <a:extLst>
              <a:ext uri="{FF2B5EF4-FFF2-40B4-BE49-F238E27FC236}">
                <a16:creationId xmlns:a16="http://schemas.microsoft.com/office/drawing/2014/main" id="{2196B25E-CBA8-4784-BDBD-70D9E05D6C3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2667" b="88667" l="8333" r="90000">
                        <a14:foregroundMark x1="19333" y1="16333" x2="19333" y2="16333"/>
                        <a14:foregroundMark x1="42667" y1="18667" x2="42667" y2="18667"/>
                        <a14:foregroundMark x1="17333" y1="12667" x2="17333" y2="12667"/>
                        <a14:foregroundMark x1="22667" y1="39333" x2="22667" y2="39333"/>
                        <a14:foregroundMark x1="22667" y1="33333" x2="22667" y2="33333"/>
                        <a14:foregroundMark x1="23667" y1="29000" x2="23667" y2="29000"/>
                        <a14:foregroundMark x1="44667" y1="28333" x2="44667" y2="28333"/>
                        <a14:foregroundMark x1="45333" y1="34333" x2="45333" y2="34333"/>
                        <a14:foregroundMark x1="49667" y1="40333" x2="49667" y2="40333"/>
                        <a14:foregroundMark x1="8333" y1="62333" x2="8333" y2="62333"/>
                        <a14:foregroundMark x1="24333" y1="34000" x2="24333" y2="34000"/>
                        <a14:foregroundMark x1="59667" y1="86333" x2="59667" y2="86333"/>
                        <a14:foregroundMark x1="21667" y1="81667" x2="21667" y2="81667"/>
                        <a14:foregroundMark x1="14333" y1="80000" x2="14333" y2="80000"/>
                      </a14:backgroundRemoval>
                    </a14:imgEffect>
                  </a14:imgLayer>
                </a14:imgProps>
              </a:ext>
              <a:ext uri="{28A0092B-C50C-407E-A947-70E740481C1C}">
                <a14:useLocalDpi xmlns:a14="http://schemas.microsoft.com/office/drawing/2010/main" val="0"/>
              </a:ext>
            </a:extLst>
          </a:blip>
          <a:srcRect l="488" t="7929" r="-488" b="2041"/>
          <a:stretch/>
        </p:blipFill>
        <p:spPr bwMode="auto">
          <a:xfrm>
            <a:off x="2223102" y="3355453"/>
            <a:ext cx="1603581" cy="1443694"/>
          </a:xfrm>
          <a:prstGeom prst="rect">
            <a:avLst/>
          </a:prstGeom>
          <a:noFill/>
          <a:effectLst>
            <a:outerShdw blurRad="50800" dist="50800" dir="5400000" algn="ctr" rotWithShape="0">
              <a:schemeClr val="tx1">
                <a:alpha val="62000"/>
              </a:schemeClr>
            </a:outerShdw>
          </a:effectLst>
          <a:extLst>
            <a:ext uri="{909E8E84-426E-40DD-AFC4-6F175D3DCCD1}">
              <a14:hiddenFill xmlns:a14="http://schemas.microsoft.com/office/drawing/2010/main">
                <a:solidFill>
                  <a:srgbClr val="FFFFFF"/>
                </a:solidFill>
              </a14:hiddenFill>
            </a:ext>
          </a:extLst>
        </p:spPr>
      </p:pic>
      <p:pic>
        <p:nvPicPr>
          <p:cNvPr id="1032" name="Picture 8" descr="ビークイン｜ポケモンずかん">
            <a:extLst>
              <a:ext uri="{FF2B5EF4-FFF2-40B4-BE49-F238E27FC236}">
                <a16:creationId xmlns:a16="http://schemas.microsoft.com/office/drawing/2014/main" id="{50D20BFF-1BDE-4167-9305-B34D7E9431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6862" y="3531183"/>
            <a:ext cx="1603581" cy="1603581"/>
          </a:xfrm>
          <a:prstGeom prst="rect">
            <a:avLst/>
          </a:prstGeom>
          <a:noFill/>
          <a:effectLst>
            <a:outerShdw blurRad="50800" dist="50800" dir="5400000" algn="ctr" rotWithShape="0">
              <a:schemeClr val="tx1">
                <a:alpha val="62000"/>
              </a:schemeClr>
            </a:outerShdw>
          </a:effectLst>
          <a:extLst>
            <a:ext uri="{909E8E84-426E-40DD-AFC4-6F175D3DCCD1}">
              <a14:hiddenFill xmlns:a14="http://schemas.microsoft.com/office/drawing/2010/main">
                <a:solidFill>
                  <a:srgbClr val="FFFFFF"/>
                </a:solidFill>
              </a14:hiddenFill>
            </a:ext>
          </a:extLst>
        </p:spPr>
      </p:pic>
      <p:pic>
        <p:nvPicPr>
          <p:cNvPr id="1034" name="Picture 10" descr="ペンドラー｜ポケモンずかん">
            <a:extLst>
              <a:ext uri="{FF2B5EF4-FFF2-40B4-BE49-F238E27FC236}">
                <a16:creationId xmlns:a16="http://schemas.microsoft.com/office/drawing/2014/main" id="{461F517D-796C-4408-B868-F591C51660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66769" y="2696755"/>
            <a:ext cx="1668857" cy="1668857"/>
          </a:xfrm>
          <a:prstGeom prst="rect">
            <a:avLst/>
          </a:prstGeom>
          <a:noFill/>
          <a:effectLst>
            <a:outerShdw blurRad="50800" dist="50800" dir="5400000" algn="ctr" rotWithShape="0">
              <a:schemeClr val="tx1">
                <a:alpha val="62000"/>
              </a:schemeClr>
            </a:outerShdw>
          </a:effectLst>
          <a:extLst>
            <a:ext uri="{909E8E84-426E-40DD-AFC4-6F175D3DCCD1}">
              <a14:hiddenFill xmlns:a14="http://schemas.microsoft.com/office/drawing/2010/main">
                <a:solidFill>
                  <a:srgbClr val="FFFFFF"/>
                </a:solidFill>
              </a14:hiddenFill>
            </a:ext>
          </a:extLst>
        </p:spPr>
      </p:pic>
      <p:pic>
        <p:nvPicPr>
          <p:cNvPr id="1036" name="Picture 12" descr="テッカニン｜ポケモンずかん">
            <a:extLst>
              <a:ext uri="{FF2B5EF4-FFF2-40B4-BE49-F238E27FC236}">
                <a16:creationId xmlns:a16="http://schemas.microsoft.com/office/drawing/2014/main" id="{12B31233-0214-4C4C-898D-B90FB64833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27390" y="3355453"/>
            <a:ext cx="1620977" cy="1620977"/>
          </a:xfrm>
          <a:prstGeom prst="rect">
            <a:avLst/>
          </a:prstGeom>
          <a:noFill/>
          <a:effectLst>
            <a:outerShdw blurRad="50800" dist="50800" dir="5400000" algn="ctr" rotWithShape="0">
              <a:schemeClr val="tx1">
                <a:alpha val="62000"/>
              </a:schemeClr>
            </a:outerShdw>
          </a:effectLst>
          <a:extLst>
            <a:ext uri="{909E8E84-426E-40DD-AFC4-6F175D3DCCD1}">
              <a14:hiddenFill xmlns:a14="http://schemas.microsoft.com/office/drawing/2010/main">
                <a:solidFill>
                  <a:srgbClr val="FFFFFF"/>
                </a:solidFill>
              </a14:hiddenFill>
            </a:ext>
          </a:extLst>
        </p:spPr>
      </p:pic>
      <p:pic>
        <p:nvPicPr>
          <p:cNvPr id="1038" name="Picture 14" descr="クワガノン｜『ポケットモンスター サン・ムーン』公式サイト">
            <a:extLst>
              <a:ext uri="{FF2B5EF4-FFF2-40B4-BE49-F238E27FC236}">
                <a16:creationId xmlns:a16="http://schemas.microsoft.com/office/drawing/2014/main" id="{0C99D6EB-6862-4539-B289-56750777053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13754" y="2696755"/>
            <a:ext cx="1362687" cy="1301146"/>
          </a:xfrm>
          <a:prstGeom prst="rect">
            <a:avLst/>
          </a:prstGeom>
          <a:noFill/>
          <a:effectLst>
            <a:outerShdw blurRad="50800" dist="50800" dir="5400000" algn="ctr" rotWithShape="0">
              <a:schemeClr val="tx1">
                <a:alpha val="62000"/>
              </a:schemeClr>
            </a:outerShdw>
          </a:effectLst>
          <a:extLst>
            <a:ext uri="{909E8E84-426E-40DD-AFC4-6F175D3DCCD1}">
              <a14:hiddenFill xmlns:a14="http://schemas.microsoft.com/office/drawing/2010/main">
                <a:solidFill>
                  <a:srgbClr val="FFFFFF"/>
                </a:solidFill>
              </a14:hiddenFill>
            </a:ext>
          </a:extLst>
        </p:spPr>
      </p:pic>
      <p:pic>
        <p:nvPicPr>
          <p:cNvPr id="1040" name="Picture 16" descr="マルヤクデ｜ポケモンずかん">
            <a:extLst>
              <a:ext uri="{FF2B5EF4-FFF2-40B4-BE49-F238E27FC236}">
                <a16:creationId xmlns:a16="http://schemas.microsoft.com/office/drawing/2014/main" id="{90ECCF06-6FEB-4DDE-B756-7F891364973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55155" y="1299858"/>
            <a:ext cx="1807600" cy="1807600"/>
          </a:xfrm>
          <a:prstGeom prst="rect">
            <a:avLst/>
          </a:prstGeom>
          <a:noFill/>
          <a:effectLst>
            <a:outerShdw blurRad="50800" dist="50800" dir="5400000" algn="ctr" rotWithShape="0">
              <a:schemeClr val="tx1">
                <a:alpha val="62000"/>
              </a:schemeClr>
            </a:outerShdw>
          </a:effectLst>
          <a:extLst>
            <a:ext uri="{909E8E84-426E-40DD-AFC4-6F175D3DCCD1}">
              <a14:hiddenFill xmlns:a14="http://schemas.microsoft.com/office/drawing/2010/main">
                <a:solidFill>
                  <a:srgbClr val="FFFFFF"/>
                </a:solidFill>
              </a14:hiddenFill>
            </a:ext>
          </a:extLst>
        </p:spPr>
      </p:pic>
      <p:pic>
        <p:nvPicPr>
          <p:cNvPr id="1042" name="Picture 18" descr="モスノウ｜ポケモンずかん">
            <a:extLst>
              <a:ext uri="{FF2B5EF4-FFF2-40B4-BE49-F238E27FC236}">
                <a16:creationId xmlns:a16="http://schemas.microsoft.com/office/drawing/2014/main" id="{354FE96F-90CF-4A35-858E-3F58E9C01B1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10806" y="3242871"/>
            <a:ext cx="1668857" cy="1668857"/>
          </a:xfrm>
          <a:prstGeom prst="rect">
            <a:avLst/>
          </a:prstGeom>
          <a:noFill/>
          <a:effectLst>
            <a:outerShdw blurRad="50800" dist="50800" dir="5400000" algn="ctr" rotWithShape="0">
              <a:schemeClr val="tx1">
                <a:alpha val="62000"/>
              </a:schemeClr>
            </a:outerShdw>
          </a:effectLst>
          <a:extLst>
            <a:ext uri="{909E8E84-426E-40DD-AFC4-6F175D3DCCD1}">
              <a14:hiddenFill xmlns:a14="http://schemas.microsoft.com/office/drawing/2010/main">
                <a:solidFill>
                  <a:srgbClr val="FFFFFF"/>
                </a:solidFill>
              </a14:hiddenFill>
            </a:ext>
          </a:extLst>
        </p:spPr>
      </p:pic>
      <p:pic>
        <p:nvPicPr>
          <p:cNvPr id="1044" name="Picture 20" descr="アルセウス】ハッサムの種族値など基本情報まとめ【ポケモンレジェンズ】 – 攻略大百科">
            <a:extLst>
              <a:ext uri="{FF2B5EF4-FFF2-40B4-BE49-F238E27FC236}">
                <a16:creationId xmlns:a16="http://schemas.microsoft.com/office/drawing/2014/main" id="{042F4213-767B-4664-B0E9-4987009069A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25335" y="1959638"/>
            <a:ext cx="1509264" cy="1509264"/>
          </a:xfrm>
          <a:prstGeom prst="rect">
            <a:avLst/>
          </a:prstGeom>
          <a:noFill/>
          <a:effectLst>
            <a:outerShdw blurRad="50800" dist="50800" dir="5400000" algn="ctr" rotWithShape="0">
              <a:schemeClr val="tx1">
                <a:alpha val="62000"/>
              </a:schemeClr>
            </a:outerShdw>
          </a:effectLst>
          <a:extLst>
            <a:ext uri="{909E8E84-426E-40DD-AFC4-6F175D3DCCD1}">
              <a14:hiddenFill xmlns:a14="http://schemas.microsoft.com/office/drawing/2010/main">
                <a:solidFill>
                  <a:srgbClr val="FFFFFF"/>
                </a:solidFill>
              </a14:hiddenFill>
            </a:ext>
          </a:extLst>
        </p:spPr>
      </p:pic>
      <p:pic>
        <p:nvPicPr>
          <p:cNvPr id="1046" name="Picture 22" descr="バタフリー｜ポケモンずかん">
            <a:extLst>
              <a:ext uri="{FF2B5EF4-FFF2-40B4-BE49-F238E27FC236}">
                <a16:creationId xmlns:a16="http://schemas.microsoft.com/office/drawing/2014/main" id="{B25A1065-34E4-4307-87FA-57424F8EB20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15250" y="4731728"/>
            <a:ext cx="1524912" cy="1524912"/>
          </a:xfrm>
          <a:prstGeom prst="rect">
            <a:avLst/>
          </a:prstGeom>
          <a:noFill/>
          <a:effectLst>
            <a:outerShdw blurRad="50800" dist="50800" dir="5400000" algn="ctr" rotWithShape="0">
              <a:schemeClr val="tx1">
                <a:alpha val="62000"/>
              </a:schemeClr>
            </a:outerShdw>
          </a:effectLst>
          <a:extLst>
            <a:ext uri="{909E8E84-426E-40DD-AFC4-6F175D3DCCD1}">
              <a14:hiddenFill xmlns:a14="http://schemas.microsoft.com/office/drawing/2010/main">
                <a:solidFill>
                  <a:srgbClr val="FFFFFF"/>
                </a:solidFill>
              </a14:hiddenFill>
            </a:ext>
          </a:extLst>
        </p:spPr>
      </p:pic>
      <p:sp>
        <p:nvSpPr>
          <p:cNvPr id="150" name="四角形: 角を丸くする 149">
            <a:extLst>
              <a:ext uri="{FF2B5EF4-FFF2-40B4-BE49-F238E27FC236}">
                <a16:creationId xmlns:a16="http://schemas.microsoft.com/office/drawing/2014/main" id="{E9DF7812-9C18-4FF1-AEB7-630E3E20EFEE}"/>
              </a:ext>
            </a:extLst>
          </p:cNvPr>
          <p:cNvSpPr/>
          <p:nvPr/>
        </p:nvSpPr>
        <p:spPr>
          <a:xfrm>
            <a:off x="299762" y="980902"/>
            <a:ext cx="11592476" cy="5735782"/>
          </a:xfrm>
          <a:prstGeom prst="roundRect">
            <a:avLst/>
          </a:prstGeom>
          <a:noFill/>
          <a:ln w="762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defPPr>
              <a:defRPr lang="ja-JP"/>
            </a:defPPr>
            <a:lvl1pPr marL="0" algn="l" defTabSz="914400" rtl="0" eaLnBrk="1" latinLnBrk="0" hangingPunct="1">
              <a:defRPr kumimoji="1" sz="1800" kern="1200">
                <a:solidFill>
                  <a:schemeClr val="accent6"/>
                </a:solidFill>
                <a:latin typeface="+mn-lt"/>
                <a:ea typeface="+mn-ea"/>
                <a:cs typeface="+mn-cs"/>
              </a:defRPr>
            </a:lvl1pPr>
            <a:lvl2pPr marL="457200" algn="l" defTabSz="914400" rtl="0" eaLnBrk="1" latinLnBrk="0" hangingPunct="1">
              <a:defRPr kumimoji="1" sz="1800" kern="1200">
                <a:solidFill>
                  <a:schemeClr val="accent6"/>
                </a:solidFill>
                <a:latin typeface="+mn-lt"/>
                <a:ea typeface="+mn-ea"/>
                <a:cs typeface="+mn-cs"/>
              </a:defRPr>
            </a:lvl2pPr>
            <a:lvl3pPr marL="914400" algn="l" defTabSz="914400" rtl="0" eaLnBrk="1" latinLnBrk="0" hangingPunct="1">
              <a:defRPr kumimoji="1" sz="1800" kern="1200">
                <a:solidFill>
                  <a:schemeClr val="accent6"/>
                </a:solidFill>
                <a:latin typeface="+mn-lt"/>
                <a:ea typeface="+mn-ea"/>
                <a:cs typeface="+mn-cs"/>
              </a:defRPr>
            </a:lvl3pPr>
            <a:lvl4pPr marL="1371600" algn="l" defTabSz="914400" rtl="0" eaLnBrk="1" latinLnBrk="0" hangingPunct="1">
              <a:defRPr kumimoji="1" sz="1800" kern="1200">
                <a:solidFill>
                  <a:schemeClr val="accent6"/>
                </a:solidFill>
                <a:latin typeface="+mn-lt"/>
                <a:ea typeface="+mn-ea"/>
                <a:cs typeface="+mn-cs"/>
              </a:defRPr>
            </a:lvl4pPr>
            <a:lvl5pPr marL="1828800" algn="l" defTabSz="914400" rtl="0" eaLnBrk="1" latinLnBrk="0" hangingPunct="1">
              <a:defRPr kumimoji="1" sz="1800" kern="1200">
                <a:solidFill>
                  <a:schemeClr val="accent6"/>
                </a:solidFill>
                <a:latin typeface="+mn-lt"/>
                <a:ea typeface="+mn-ea"/>
                <a:cs typeface="+mn-cs"/>
              </a:defRPr>
            </a:lvl5pPr>
            <a:lvl6pPr marL="2286000" algn="l" defTabSz="914400" rtl="0" eaLnBrk="1" latinLnBrk="0" hangingPunct="1">
              <a:defRPr kumimoji="1" sz="1800" kern="1200">
                <a:solidFill>
                  <a:schemeClr val="accent6"/>
                </a:solidFill>
                <a:latin typeface="+mn-lt"/>
                <a:ea typeface="+mn-ea"/>
                <a:cs typeface="+mn-cs"/>
              </a:defRPr>
            </a:lvl6pPr>
            <a:lvl7pPr marL="2743200" algn="l" defTabSz="914400" rtl="0" eaLnBrk="1" latinLnBrk="0" hangingPunct="1">
              <a:defRPr kumimoji="1" sz="1800" kern="1200">
                <a:solidFill>
                  <a:schemeClr val="accent6"/>
                </a:solidFill>
                <a:latin typeface="+mn-lt"/>
                <a:ea typeface="+mn-ea"/>
                <a:cs typeface="+mn-cs"/>
              </a:defRPr>
            </a:lvl7pPr>
            <a:lvl8pPr marL="3200400" algn="l" defTabSz="914400" rtl="0" eaLnBrk="1" latinLnBrk="0" hangingPunct="1">
              <a:defRPr kumimoji="1" sz="1800" kern="1200">
                <a:solidFill>
                  <a:schemeClr val="accent6"/>
                </a:solidFill>
                <a:latin typeface="+mn-lt"/>
                <a:ea typeface="+mn-ea"/>
                <a:cs typeface="+mn-cs"/>
              </a:defRPr>
            </a:lvl8pPr>
            <a:lvl9pPr marL="3657600" algn="l" defTabSz="914400" rtl="0" eaLnBrk="1" latinLnBrk="0" hangingPunct="1">
              <a:defRPr kumimoji="1" sz="1800" kern="1200">
                <a:solidFill>
                  <a:schemeClr val="accent6"/>
                </a:solidFill>
                <a:latin typeface="+mn-lt"/>
                <a:ea typeface="+mn-ea"/>
                <a:cs typeface="+mn-cs"/>
              </a:defRPr>
            </a:lvl9pPr>
          </a:lstStyle>
          <a:p>
            <a:pPr algn="ctr"/>
            <a:endParaRPr kumimoji="1" lang="ja-JP" altLang="en-US" dirty="0"/>
          </a:p>
        </p:txBody>
      </p:sp>
      <p:grpSp>
        <p:nvGrpSpPr>
          <p:cNvPr id="2" name="グループ化 1">
            <a:extLst>
              <a:ext uri="{FF2B5EF4-FFF2-40B4-BE49-F238E27FC236}">
                <a16:creationId xmlns:a16="http://schemas.microsoft.com/office/drawing/2014/main" id="{F62B9DE0-1C78-4FF6-B7CC-A5D618396239}"/>
              </a:ext>
            </a:extLst>
          </p:cNvPr>
          <p:cNvGrpSpPr/>
          <p:nvPr/>
        </p:nvGrpSpPr>
        <p:grpSpPr>
          <a:xfrm>
            <a:off x="3451175" y="223318"/>
            <a:ext cx="5351788" cy="658359"/>
            <a:chOff x="3451175" y="223318"/>
            <a:chExt cx="5351788" cy="658359"/>
          </a:xfrm>
        </p:grpSpPr>
        <p:sp>
          <p:nvSpPr>
            <p:cNvPr id="151" name="テキスト ボックス 16">
              <a:extLst>
                <a:ext uri="{FF2B5EF4-FFF2-40B4-BE49-F238E27FC236}">
                  <a16:creationId xmlns:a16="http://schemas.microsoft.com/office/drawing/2014/main" id="{E5E648D3-552D-4AED-8734-6093E1315404}"/>
                </a:ext>
              </a:extLst>
            </p:cNvPr>
            <p:cNvSpPr txBox="1"/>
            <p:nvPr/>
          </p:nvSpPr>
          <p:spPr>
            <a:xfrm>
              <a:off x="4056826" y="235346"/>
              <a:ext cx="4202624" cy="646331"/>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3600" b="1" u="sng" dirty="0"/>
                <a:t>虫タイプ</a:t>
              </a:r>
              <a:r>
                <a:rPr lang="en-US" altLang="ja-JP" sz="3600" b="1" u="sng" dirty="0"/>
                <a:t>(</a:t>
              </a:r>
              <a:r>
                <a:rPr kumimoji="1" lang="ja-JP" altLang="en-US" sz="3600" b="1" u="sng" dirty="0"/>
                <a:t>最終進化</a:t>
              </a:r>
              <a:r>
                <a:rPr kumimoji="1" lang="en-US" altLang="ja-JP" sz="3600" b="1" u="sng" dirty="0"/>
                <a:t>)</a:t>
              </a:r>
              <a:endParaRPr kumimoji="1" lang="ja-JP" altLang="en-US" sz="3600" b="1" u="sng" dirty="0"/>
            </a:p>
          </p:txBody>
        </p:sp>
        <p:grpSp>
          <p:nvGrpSpPr>
            <p:cNvPr id="152" name="グループ化 151">
              <a:extLst>
                <a:ext uri="{FF2B5EF4-FFF2-40B4-BE49-F238E27FC236}">
                  <a16:creationId xmlns:a16="http://schemas.microsoft.com/office/drawing/2014/main" id="{B840AF52-0F80-4555-8FB7-95A2E153A694}"/>
                </a:ext>
              </a:extLst>
            </p:cNvPr>
            <p:cNvGrpSpPr/>
            <p:nvPr/>
          </p:nvGrpSpPr>
          <p:grpSpPr>
            <a:xfrm>
              <a:off x="3451175" y="239672"/>
              <a:ext cx="543513" cy="615601"/>
              <a:chOff x="10430255" y="2156593"/>
              <a:chExt cx="201168" cy="204213"/>
            </a:xfrm>
          </p:grpSpPr>
          <p:sp>
            <p:nvSpPr>
              <p:cNvPr id="153" name="フローチャート: 結合子 152">
                <a:extLst>
                  <a:ext uri="{FF2B5EF4-FFF2-40B4-BE49-F238E27FC236}">
                    <a16:creationId xmlns:a16="http://schemas.microsoft.com/office/drawing/2014/main" id="{0265AC50-8D6C-4FB4-A085-8B84E0CC4D93}"/>
                  </a:ext>
                </a:extLst>
              </p:cNvPr>
              <p:cNvSpPr/>
              <p:nvPr/>
            </p:nvSpPr>
            <p:spPr>
              <a:xfrm flipH="1">
                <a:off x="10507980" y="2235841"/>
                <a:ext cx="45719" cy="45719"/>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nvGrpSpPr>
              <p:cNvPr id="154" name="グループ化 153">
                <a:extLst>
                  <a:ext uri="{FF2B5EF4-FFF2-40B4-BE49-F238E27FC236}">
                    <a16:creationId xmlns:a16="http://schemas.microsoft.com/office/drawing/2014/main" id="{0C25BCDD-C077-4D22-8076-7C60415B1A19}"/>
                  </a:ext>
                </a:extLst>
              </p:cNvPr>
              <p:cNvGrpSpPr/>
              <p:nvPr/>
            </p:nvGrpSpPr>
            <p:grpSpPr>
              <a:xfrm>
                <a:off x="10430255" y="2156593"/>
                <a:ext cx="201168" cy="204213"/>
                <a:chOff x="10430256" y="2161034"/>
                <a:chExt cx="173089" cy="210303"/>
              </a:xfrm>
            </p:grpSpPr>
            <p:sp>
              <p:nvSpPr>
                <p:cNvPr id="155" name="アーチ 154">
                  <a:extLst>
                    <a:ext uri="{FF2B5EF4-FFF2-40B4-BE49-F238E27FC236}">
                      <a16:creationId xmlns:a16="http://schemas.microsoft.com/office/drawing/2014/main" id="{654753BD-5A8F-42DC-9020-EE6A1A68E9B9}"/>
                    </a:ext>
                  </a:extLst>
                </p:cNvPr>
                <p:cNvSpPr/>
                <p:nvPr/>
              </p:nvSpPr>
              <p:spPr>
                <a:xfrm>
                  <a:off x="10430256" y="2170176"/>
                  <a:ext cx="173089" cy="201161"/>
                </a:xfrm>
                <a:prstGeom prst="blockArc">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tx1"/>
                    </a:solidFill>
                  </a:endParaRPr>
                </a:p>
              </p:txBody>
            </p:sp>
            <p:sp>
              <p:nvSpPr>
                <p:cNvPr id="156" name="アーチ 155">
                  <a:extLst>
                    <a:ext uri="{FF2B5EF4-FFF2-40B4-BE49-F238E27FC236}">
                      <a16:creationId xmlns:a16="http://schemas.microsoft.com/office/drawing/2014/main" id="{517EB05C-C233-44D9-806E-E26310E80BAF}"/>
                    </a:ext>
                  </a:extLst>
                </p:cNvPr>
                <p:cNvSpPr/>
                <p:nvPr/>
              </p:nvSpPr>
              <p:spPr>
                <a:xfrm rot="10800000">
                  <a:off x="10430256" y="2161034"/>
                  <a:ext cx="173089" cy="201161"/>
                </a:xfrm>
                <a:prstGeom prst="blockArc">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tx1"/>
                    </a:solidFill>
                  </a:endParaRPr>
                </a:p>
              </p:txBody>
            </p:sp>
          </p:grpSp>
        </p:grpSp>
        <p:grpSp>
          <p:nvGrpSpPr>
            <p:cNvPr id="157" name="グループ化 156">
              <a:extLst>
                <a:ext uri="{FF2B5EF4-FFF2-40B4-BE49-F238E27FC236}">
                  <a16:creationId xmlns:a16="http://schemas.microsoft.com/office/drawing/2014/main" id="{96B801D1-6937-4B9B-AB8C-0C5F7FDEA920}"/>
                </a:ext>
              </a:extLst>
            </p:cNvPr>
            <p:cNvGrpSpPr/>
            <p:nvPr/>
          </p:nvGrpSpPr>
          <p:grpSpPr>
            <a:xfrm>
              <a:off x="8259450" y="223318"/>
              <a:ext cx="543513" cy="615601"/>
              <a:chOff x="10430255" y="2156593"/>
              <a:chExt cx="201168" cy="204213"/>
            </a:xfrm>
          </p:grpSpPr>
          <p:sp>
            <p:nvSpPr>
              <p:cNvPr id="158" name="フローチャート: 結合子 157">
                <a:extLst>
                  <a:ext uri="{FF2B5EF4-FFF2-40B4-BE49-F238E27FC236}">
                    <a16:creationId xmlns:a16="http://schemas.microsoft.com/office/drawing/2014/main" id="{CCA8C7EE-8E4A-4490-ABF1-877FBF6944FA}"/>
                  </a:ext>
                </a:extLst>
              </p:cNvPr>
              <p:cNvSpPr/>
              <p:nvPr/>
            </p:nvSpPr>
            <p:spPr>
              <a:xfrm flipH="1">
                <a:off x="10507980" y="2235841"/>
                <a:ext cx="45719" cy="45719"/>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nvGrpSpPr>
              <p:cNvPr id="159" name="グループ化 158">
                <a:extLst>
                  <a:ext uri="{FF2B5EF4-FFF2-40B4-BE49-F238E27FC236}">
                    <a16:creationId xmlns:a16="http://schemas.microsoft.com/office/drawing/2014/main" id="{AE76A9FB-C0DA-4AB7-A18E-425F77AF3E3E}"/>
                  </a:ext>
                </a:extLst>
              </p:cNvPr>
              <p:cNvGrpSpPr/>
              <p:nvPr/>
            </p:nvGrpSpPr>
            <p:grpSpPr>
              <a:xfrm>
                <a:off x="10430255" y="2156593"/>
                <a:ext cx="201168" cy="204213"/>
                <a:chOff x="10430256" y="2161034"/>
                <a:chExt cx="173089" cy="210303"/>
              </a:xfrm>
            </p:grpSpPr>
            <p:sp>
              <p:nvSpPr>
                <p:cNvPr id="160" name="アーチ 159">
                  <a:extLst>
                    <a:ext uri="{FF2B5EF4-FFF2-40B4-BE49-F238E27FC236}">
                      <a16:creationId xmlns:a16="http://schemas.microsoft.com/office/drawing/2014/main" id="{3F547704-4BA7-4D81-B1BF-B27357ED8418}"/>
                    </a:ext>
                  </a:extLst>
                </p:cNvPr>
                <p:cNvSpPr/>
                <p:nvPr/>
              </p:nvSpPr>
              <p:spPr>
                <a:xfrm>
                  <a:off x="10430256" y="2170176"/>
                  <a:ext cx="173089" cy="201161"/>
                </a:xfrm>
                <a:prstGeom prst="blockArc">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tx1"/>
                    </a:solidFill>
                  </a:endParaRPr>
                </a:p>
              </p:txBody>
            </p:sp>
            <p:sp>
              <p:nvSpPr>
                <p:cNvPr id="161" name="アーチ 160">
                  <a:extLst>
                    <a:ext uri="{FF2B5EF4-FFF2-40B4-BE49-F238E27FC236}">
                      <a16:creationId xmlns:a16="http://schemas.microsoft.com/office/drawing/2014/main" id="{3D70BB71-D363-4BD9-BEDF-E59E900AEADC}"/>
                    </a:ext>
                  </a:extLst>
                </p:cNvPr>
                <p:cNvSpPr/>
                <p:nvPr/>
              </p:nvSpPr>
              <p:spPr>
                <a:xfrm rot="10800000">
                  <a:off x="10430256" y="2161034"/>
                  <a:ext cx="173089" cy="201161"/>
                </a:xfrm>
                <a:prstGeom prst="blockArc">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tx1"/>
                    </a:solidFill>
                  </a:endParaRPr>
                </a:p>
              </p:txBody>
            </p:sp>
          </p:grpSp>
        </p:grpSp>
      </p:grpSp>
      <p:sp>
        <p:nvSpPr>
          <p:cNvPr id="35" name="四角形: 角を丸くする 34">
            <a:extLst>
              <a:ext uri="{FF2B5EF4-FFF2-40B4-BE49-F238E27FC236}">
                <a16:creationId xmlns:a16="http://schemas.microsoft.com/office/drawing/2014/main" id="{6EE82DDF-9FAF-426B-AEC7-F6E0589243B9}"/>
              </a:ext>
            </a:extLst>
          </p:cNvPr>
          <p:cNvSpPr/>
          <p:nvPr/>
        </p:nvSpPr>
        <p:spPr>
          <a:xfrm>
            <a:off x="5509343" y="1070688"/>
            <a:ext cx="988859" cy="6463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kumimoji="1" lang="ja-JP" altLang="en-US" sz="1600" b="1" dirty="0"/>
              <a:t>種族値　</a:t>
            </a:r>
            <a:r>
              <a:rPr kumimoji="1" lang="ja-JP" altLang="en-US" sz="1600" b="1" dirty="0">
                <a:solidFill>
                  <a:srgbClr val="FF0000"/>
                </a:solidFill>
              </a:rPr>
              <a:t>高</a:t>
            </a:r>
            <a:endParaRPr kumimoji="1" lang="ja-JP" altLang="en-US" sz="2000" b="1" dirty="0">
              <a:solidFill>
                <a:srgbClr val="FF0000"/>
              </a:solidFill>
            </a:endParaRPr>
          </a:p>
        </p:txBody>
      </p:sp>
      <p:sp>
        <p:nvSpPr>
          <p:cNvPr id="36" name="四角形: 角を丸くする 35">
            <a:extLst>
              <a:ext uri="{FF2B5EF4-FFF2-40B4-BE49-F238E27FC236}">
                <a16:creationId xmlns:a16="http://schemas.microsoft.com/office/drawing/2014/main" id="{ECD280B4-F80E-40B0-B7B9-996C4F781219}"/>
              </a:ext>
            </a:extLst>
          </p:cNvPr>
          <p:cNvSpPr/>
          <p:nvPr/>
        </p:nvSpPr>
        <p:spPr>
          <a:xfrm>
            <a:off x="5489164" y="5939438"/>
            <a:ext cx="988859" cy="67008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kumimoji="1" lang="ja-JP" altLang="en-US" sz="1600" b="1" dirty="0"/>
              <a:t>種族値　</a:t>
            </a:r>
            <a:r>
              <a:rPr kumimoji="1" lang="ja-JP" altLang="en-US" sz="1600" b="1" dirty="0">
                <a:solidFill>
                  <a:schemeClr val="accent1"/>
                </a:solidFill>
              </a:rPr>
              <a:t>低</a:t>
            </a:r>
          </a:p>
        </p:txBody>
      </p:sp>
    </p:spTree>
    <p:extLst>
      <p:ext uri="{BB962C8B-B14F-4D97-AF65-F5344CB8AC3E}">
        <p14:creationId xmlns:p14="http://schemas.microsoft.com/office/powerpoint/2010/main" val="5256156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0"/>
                                        </p:tgtEl>
                                        <p:attrNameLst>
                                          <p:attrName>style.visibility</p:attrName>
                                        </p:attrNameLst>
                                      </p:cBhvr>
                                      <p:to>
                                        <p:strVal val="visible"/>
                                      </p:to>
                                    </p:set>
                                    <p:animEffect transition="in" filter="blinds(horizontal)">
                                      <p:cBhvr>
                                        <p:cTn id="12" dur="500"/>
                                        <p:tgtEl>
                                          <p:spTgt spid="150"/>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blinds(horizontal)">
                                      <p:cBhvr>
                                        <p:cTn id="15" dur="500"/>
                                        <p:tgtEl>
                                          <p:spTgt spid="3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42"/>
                                        </p:tgtEl>
                                        <p:attrNameLst>
                                          <p:attrName>style.visibility</p:attrName>
                                        </p:attrNameLst>
                                      </p:cBhvr>
                                      <p:to>
                                        <p:strVal val="visible"/>
                                      </p:to>
                                    </p:set>
                                    <p:animEffect transition="in" filter="blinds(horizontal)">
                                      <p:cBhvr>
                                        <p:cTn id="18" dur="500"/>
                                        <p:tgtEl>
                                          <p:spTgt spid="142"/>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blinds(horizontal)">
                                      <p:cBhvr>
                                        <p:cTn id="21" dur="500"/>
                                        <p:tgtEl>
                                          <p:spTgt spid="36"/>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41"/>
                                        </p:tgtEl>
                                        <p:attrNameLst>
                                          <p:attrName>style.visibility</p:attrName>
                                        </p:attrNameLst>
                                      </p:cBhvr>
                                      <p:to>
                                        <p:strVal val="visible"/>
                                      </p:to>
                                    </p:set>
                                    <p:animEffect transition="in" filter="blinds(horizontal)">
                                      <p:cBhvr>
                                        <p:cTn id="24" dur="500"/>
                                        <p:tgtEl>
                                          <p:spTgt spid="141"/>
                                        </p:tgtEl>
                                      </p:cBhvr>
                                    </p:animEffect>
                                  </p:childTnLst>
                                </p:cTn>
                              </p:par>
                              <p:par>
                                <p:cTn id="25" presetID="3" presetClass="entr" presetSubtype="10" fill="hold" nodeType="withEffect">
                                  <p:stCondLst>
                                    <p:cond delay="0"/>
                                  </p:stCondLst>
                                  <p:childTnLst>
                                    <p:set>
                                      <p:cBhvr>
                                        <p:cTn id="26" dur="1" fill="hold">
                                          <p:stCondLst>
                                            <p:cond delay="0"/>
                                          </p:stCondLst>
                                        </p:cTn>
                                        <p:tgtEl>
                                          <p:spTgt spid="138"/>
                                        </p:tgtEl>
                                        <p:attrNameLst>
                                          <p:attrName>style.visibility</p:attrName>
                                        </p:attrNameLst>
                                      </p:cBhvr>
                                      <p:to>
                                        <p:strVal val="visible"/>
                                      </p:to>
                                    </p:set>
                                    <p:animEffect transition="in" filter="blinds(horizontal)">
                                      <p:cBhvr>
                                        <p:cTn id="27" dur="500"/>
                                        <p:tgtEl>
                                          <p:spTgt spid="138"/>
                                        </p:tgtEl>
                                      </p:cBhvr>
                                    </p:animEffect>
                                  </p:childTnLst>
                                </p:cTn>
                              </p:par>
                              <p:par>
                                <p:cTn id="28" presetID="3" presetClass="entr" presetSubtype="10" fill="hold" nodeType="withEffect">
                                  <p:stCondLst>
                                    <p:cond delay="0"/>
                                  </p:stCondLst>
                                  <p:childTnLst>
                                    <p:set>
                                      <p:cBhvr>
                                        <p:cTn id="29" dur="1" fill="hold">
                                          <p:stCondLst>
                                            <p:cond delay="0"/>
                                          </p:stCondLst>
                                        </p:cTn>
                                        <p:tgtEl>
                                          <p:spTgt spid="137"/>
                                        </p:tgtEl>
                                        <p:attrNameLst>
                                          <p:attrName>style.visibility</p:attrName>
                                        </p:attrNameLst>
                                      </p:cBhvr>
                                      <p:to>
                                        <p:strVal val="visible"/>
                                      </p:to>
                                    </p:set>
                                    <p:animEffect transition="in" filter="blinds(horizontal)">
                                      <p:cBhvr>
                                        <p:cTn id="30" dur="500"/>
                                        <p:tgtEl>
                                          <p:spTgt spid="137"/>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1026"/>
                                        </p:tgtEl>
                                        <p:attrNameLst>
                                          <p:attrName>style.visibility</p:attrName>
                                        </p:attrNameLst>
                                      </p:cBhvr>
                                      <p:to>
                                        <p:strVal val="visible"/>
                                      </p:to>
                                    </p:set>
                                    <p:animEffect transition="in" filter="randombar(horizontal)">
                                      <p:cBhvr>
                                        <p:cTn id="35" dur="500"/>
                                        <p:tgtEl>
                                          <p:spTgt spid="1026"/>
                                        </p:tgtEl>
                                      </p:cBhvr>
                                    </p:animEffect>
                                  </p:childTnLst>
                                </p:cTn>
                              </p:par>
                              <p:par>
                                <p:cTn id="36" presetID="14" presetClass="entr" presetSubtype="10" fill="hold" nodeType="withEffect">
                                  <p:stCondLst>
                                    <p:cond delay="0"/>
                                  </p:stCondLst>
                                  <p:childTnLst>
                                    <p:set>
                                      <p:cBhvr>
                                        <p:cTn id="37" dur="1" fill="hold">
                                          <p:stCondLst>
                                            <p:cond delay="0"/>
                                          </p:stCondLst>
                                        </p:cTn>
                                        <p:tgtEl>
                                          <p:spTgt spid="1030"/>
                                        </p:tgtEl>
                                        <p:attrNameLst>
                                          <p:attrName>style.visibility</p:attrName>
                                        </p:attrNameLst>
                                      </p:cBhvr>
                                      <p:to>
                                        <p:strVal val="visible"/>
                                      </p:to>
                                    </p:set>
                                    <p:animEffect transition="in" filter="randombar(horizontal)">
                                      <p:cBhvr>
                                        <p:cTn id="38" dur="500"/>
                                        <p:tgtEl>
                                          <p:spTgt spid="1030"/>
                                        </p:tgtEl>
                                      </p:cBhvr>
                                    </p:animEffect>
                                  </p:childTnLst>
                                </p:cTn>
                              </p:par>
                              <p:par>
                                <p:cTn id="39" presetID="14" presetClass="entr" presetSubtype="10" fill="hold" nodeType="withEffect">
                                  <p:stCondLst>
                                    <p:cond delay="0"/>
                                  </p:stCondLst>
                                  <p:childTnLst>
                                    <p:set>
                                      <p:cBhvr>
                                        <p:cTn id="40" dur="1" fill="hold">
                                          <p:stCondLst>
                                            <p:cond delay="0"/>
                                          </p:stCondLst>
                                        </p:cTn>
                                        <p:tgtEl>
                                          <p:spTgt spid="1032"/>
                                        </p:tgtEl>
                                        <p:attrNameLst>
                                          <p:attrName>style.visibility</p:attrName>
                                        </p:attrNameLst>
                                      </p:cBhvr>
                                      <p:to>
                                        <p:strVal val="visible"/>
                                      </p:to>
                                    </p:set>
                                    <p:animEffect transition="in" filter="randombar(horizontal)">
                                      <p:cBhvr>
                                        <p:cTn id="41" dur="500"/>
                                        <p:tgtEl>
                                          <p:spTgt spid="1032"/>
                                        </p:tgtEl>
                                      </p:cBhvr>
                                    </p:animEffect>
                                  </p:childTnLst>
                                </p:cTn>
                              </p:par>
                              <p:par>
                                <p:cTn id="42" presetID="14" presetClass="entr" presetSubtype="10" fill="hold" nodeType="withEffect">
                                  <p:stCondLst>
                                    <p:cond delay="0"/>
                                  </p:stCondLst>
                                  <p:childTnLst>
                                    <p:set>
                                      <p:cBhvr>
                                        <p:cTn id="43" dur="1" fill="hold">
                                          <p:stCondLst>
                                            <p:cond delay="0"/>
                                          </p:stCondLst>
                                        </p:cTn>
                                        <p:tgtEl>
                                          <p:spTgt spid="1034"/>
                                        </p:tgtEl>
                                        <p:attrNameLst>
                                          <p:attrName>style.visibility</p:attrName>
                                        </p:attrNameLst>
                                      </p:cBhvr>
                                      <p:to>
                                        <p:strVal val="visible"/>
                                      </p:to>
                                    </p:set>
                                    <p:animEffect transition="in" filter="randombar(horizontal)">
                                      <p:cBhvr>
                                        <p:cTn id="44" dur="500"/>
                                        <p:tgtEl>
                                          <p:spTgt spid="1034"/>
                                        </p:tgtEl>
                                      </p:cBhvr>
                                    </p:animEffect>
                                  </p:childTnLst>
                                </p:cTn>
                              </p:par>
                              <p:par>
                                <p:cTn id="45" presetID="14" presetClass="entr" presetSubtype="10" fill="hold" nodeType="withEffect">
                                  <p:stCondLst>
                                    <p:cond delay="0"/>
                                  </p:stCondLst>
                                  <p:childTnLst>
                                    <p:set>
                                      <p:cBhvr>
                                        <p:cTn id="46" dur="1" fill="hold">
                                          <p:stCondLst>
                                            <p:cond delay="0"/>
                                          </p:stCondLst>
                                        </p:cTn>
                                        <p:tgtEl>
                                          <p:spTgt spid="1028"/>
                                        </p:tgtEl>
                                        <p:attrNameLst>
                                          <p:attrName>style.visibility</p:attrName>
                                        </p:attrNameLst>
                                      </p:cBhvr>
                                      <p:to>
                                        <p:strVal val="visible"/>
                                      </p:to>
                                    </p:set>
                                    <p:animEffect transition="in" filter="randombar(horizontal)">
                                      <p:cBhvr>
                                        <p:cTn id="47" dur="500"/>
                                        <p:tgtEl>
                                          <p:spTgt spid="1028"/>
                                        </p:tgtEl>
                                      </p:cBhvr>
                                    </p:animEffect>
                                  </p:childTnLst>
                                </p:cTn>
                              </p:par>
                              <p:par>
                                <p:cTn id="48" presetID="14" presetClass="entr" presetSubtype="10" fill="hold" nodeType="withEffect">
                                  <p:stCondLst>
                                    <p:cond delay="0"/>
                                  </p:stCondLst>
                                  <p:childTnLst>
                                    <p:set>
                                      <p:cBhvr>
                                        <p:cTn id="49" dur="1" fill="hold">
                                          <p:stCondLst>
                                            <p:cond delay="0"/>
                                          </p:stCondLst>
                                        </p:cTn>
                                        <p:tgtEl>
                                          <p:spTgt spid="1040"/>
                                        </p:tgtEl>
                                        <p:attrNameLst>
                                          <p:attrName>style.visibility</p:attrName>
                                        </p:attrNameLst>
                                      </p:cBhvr>
                                      <p:to>
                                        <p:strVal val="visible"/>
                                      </p:to>
                                    </p:set>
                                    <p:animEffect transition="in" filter="randombar(horizontal)">
                                      <p:cBhvr>
                                        <p:cTn id="50" dur="500"/>
                                        <p:tgtEl>
                                          <p:spTgt spid="1040"/>
                                        </p:tgtEl>
                                      </p:cBhvr>
                                    </p:animEffect>
                                  </p:childTnLst>
                                </p:cTn>
                              </p:par>
                              <p:par>
                                <p:cTn id="51" presetID="14" presetClass="entr" presetSubtype="10" fill="hold" nodeType="withEffect">
                                  <p:stCondLst>
                                    <p:cond delay="0"/>
                                  </p:stCondLst>
                                  <p:childTnLst>
                                    <p:set>
                                      <p:cBhvr>
                                        <p:cTn id="52" dur="1" fill="hold">
                                          <p:stCondLst>
                                            <p:cond delay="0"/>
                                          </p:stCondLst>
                                        </p:cTn>
                                        <p:tgtEl>
                                          <p:spTgt spid="1038"/>
                                        </p:tgtEl>
                                        <p:attrNameLst>
                                          <p:attrName>style.visibility</p:attrName>
                                        </p:attrNameLst>
                                      </p:cBhvr>
                                      <p:to>
                                        <p:strVal val="visible"/>
                                      </p:to>
                                    </p:set>
                                    <p:animEffect transition="in" filter="randombar(horizontal)">
                                      <p:cBhvr>
                                        <p:cTn id="53" dur="500"/>
                                        <p:tgtEl>
                                          <p:spTgt spid="1038"/>
                                        </p:tgtEl>
                                      </p:cBhvr>
                                    </p:animEffect>
                                  </p:childTnLst>
                                </p:cTn>
                              </p:par>
                              <p:par>
                                <p:cTn id="54" presetID="14" presetClass="entr" presetSubtype="10" fill="hold" nodeType="withEffect">
                                  <p:stCondLst>
                                    <p:cond delay="0"/>
                                  </p:stCondLst>
                                  <p:childTnLst>
                                    <p:set>
                                      <p:cBhvr>
                                        <p:cTn id="55" dur="1" fill="hold">
                                          <p:stCondLst>
                                            <p:cond delay="0"/>
                                          </p:stCondLst>
                                        </p:cTn>
                                        <p:tgtEl>
                                          <p:spTgt spid="1036"/>
                                        </p:tgtEl>
                                        <p:attrNameLst>
                                          <p:attrName>style.visibility</p:attrName>
                                        </p:attrNameLst>
                                      </p:cBhvr>
                                      <p:to>
                                        <p:strVal val="visible"/>
                                      </p:to>
                                    </p:set>
                                    <p:animEffect transition="in" filter="randombar(horizontal)">
                                      <p:cBhvr>
                                        <p:cTn id="56" dur="500"/>
                                        <p:tgtEl>
                                          <p:spTgt spid="1036"/>
                                        </p:tgtEl>
                                      </p:cBhvr>
                                    </p:animEffect>
                                  </p:childTnLst>
                                </p:cTn>
                              </p:par>
                              <p:par>
                                <p:cTn id="57" presetID="14" presetClass="entr" presetSubtype="10" fill="hold" nodeType="withEffect">
                                  <p:stCondLst>
                                    <p:cond delay="0"/>
                                  </p:stCondLst>
                                  <p:childTnLst>
                                    <p:set>
                                      <p:cBhvr>
                                        <p:cTn id="58" dur="1" fill="hold">
                                          <p:stCondLst>
                                            <p:cond delay="0"/>
                                          </p:stCondLst>
                                        </p:cTn>
                                        <p:tgtEl>
                                          <p:spTgt spid="1044"/>
                                        </p:tgtEl>
                                        <p:attrNameLst>
                                          <p:attrName>style.visibility</p:attrName>
                                        </p:attrNameLst>
                                      </p:cBhvr>
                                      <p:to>
                                        <p:strVal val="visible"/>
                                      </p:to>
                                    </p:set>
                                    <p:animEffect transition="in" filter="randombar(horizontal)">
                                      <p:cBhvr>
                                        <p:cTn id="59" dur="500"/>
                                        <p:tgtEl>
                                          <p:spTgt spid="1044"/>
                                        </p:tgtEl>
                                      </p:cBhvr>
                                    </p:animEffect>
                                  </p:childTnLst>
                                </p:cTn>
                              </p:par>
                              <p:par>
                                <p:cTn id="60" presetID="14" presetClass="entr" presetSubtype="10" fill="hold" nodeType="withEffect">
                                  <p:stCondLst>
                                    <p:cond delay="0"/>
                                  </p:stCondLst>
                                  <p:childTnLst>
                                    <p:set>
                                      <p:cBhvr>
                                        <p:cTn id="61" dur="1" fill="hold">
                                          <p:stCondLst>
                                            <p:cond delay="0"/>
                                          </p:stCondLst>
                                        </p:cTn>
                                        <p:tgtEl>
                                          <p:spTgt spid="1042"/>
                                        </p:tgtEl>
                                        <p:attrNameLst>
                                          <p:attrName>style.visibility</p:attrName>
                                        </p:attrNameLst>
                                      </p:cBhvr>
                                      <p:to>
                                        <p:strVal val="visible"/>
                                      </p:to>
                                    </p:set>
                                    <p:animEffect transition="in" filter="randombar(horizontal)">
                                      <p:cBhvr>
                                        <p:cTn id="62" dur="500"/>
                                        <p:tgtEl>
                                          <p:spTgt spid="1042"/>
                                        </p:tgtEl>
                                      </p:cBhvr>
                                    </p:animEffect>
                                  </p:childTnLst>
                                </p:cTn>
                              </p:par>
                              <p:par>
                                <p:cTn id="63" presetID="14" presetClass="entr" presetSubtype="10" fill="hold" nodeType="withEffect">
                                  <p:stCondLst>
                                    <p:cond delay="0"/>
                                  </p:stCondLst>
                                  <p:childTnLst>
                                    <p:set>
                                      <p:cBhvr>
                                        <p:cTn id="64" dur="1" fill="hold">
                                          <p:stCondLst>
                                            <p:cond delay="0"/>
                                          </p:stCondLst>
                                        </p:cTn>
                                        <p:tgtEl>
                                          <p:spTgt spid="1046"/>
                                        </p:tgtEl>
                                        <p:attrNameLst>
                                          <p:attrName>style.visibility</p:attrName>
                                        </p:attrNameLst>
                                      </p:cBhvr>
                                      <p:to>
                                        <p:strVal val="visible"/>
                                      </p:to>
                                    </p:set>
                                    <p:animEffect transition="in" filter="randombar(horizontal)">
                                      <p:cBhvr>
                                        <p:cTn id="65" dur="500"/>
                                        <p:tgtEl>
                                          <p:spTgt spid="1046"/>
                                        </p:tgtEl>
                                      </p:cBhvr>
                                    </p:animEffect>
                                  </p:childTnLst>
                                </p:cTn>
                              </p:par>
                            </p:childTnLst>
                          </p:cTn>
                        </p:par>
                      </p:childTnLst>
                    </p:cTn>
                  </p:par>
                  <p:par>
                    <p:cTn id="66" fill="hold">
                      <p:stCondLst>
                        <p:cond delay="indefinite"/>
                      </p:stCondLst>
                      <p:childTnLst>
                        <p:par>
                          <p:cTn id="67" fill="hold">
                            <p:stCondLst>
                              <p:cond delay="0"/>
                            </p:stCondLst>
                            <p:childTnLst>
                              <p:par>
                                <p:cTn id="68" presetID="50" presetClass="entr" presetSubtype="0" decel="100000" fill="hold" grpId="0" nodeType="clickEffect">
                                  <p:stCondLst>
                                    <p:cond delay="0"/>
                                  </p:stCondLst>
                                  <p:childTnLst>
                                    <p:set>
                                      <p:cBhvr>
                                        <p:cTn id="69" dur="1" fill="hold">
                                          <p:stCondLst>
                                            <p:cond delay="0"/>
                                          </p:stCondLst>
                                        </p:cTn>
                                        <p:tgtEl>
                                          <p:spTgt spid="45"/>
                                        </p:tgtEl>
                                        <p:attrNameLst>
                                          <p:attrName>style.visibility</p:attrName>
                                        </p:attrNameLst>
                                      </p:cBhvr>
                                      <p:to>
                                        <p:strVal val="visible"/>
                                      </p:to>
                                    </p:set>
                                    <p:anim calcmode="lin" valueType="num">
                                      <p:cBhvr>
                                        <p:cTn id="70" dur="1000" fill="hold"/>
                                        <p:tgtEl>
                                          <p:spTgt spid="45"/>
                                        </p:tgtEl>
                                        <p:attrNameLst>
                                          <p:attrName>ppt_w</p:attrName>
                                        </p:attrNameLst>
                                      </p:cBhvr>
                                      <p:tavLst>
                                        <p:tav tm="0">
                                          <p:val>
                                            <p:strVal val="#ppt_w+.3"/>
                                          </p:val>
                                        </p:tav>
                                        <p:tav tm="100000">
                                          <p:val>
                                            <p:strVal val="#ppt_w"/>
                                          </p:val>
                                        </p:tav>
                                      </p:tavLst>
                                    </p:anim>
                                    <p:anim calcmode="lin" valueType="num">
                                      <p:cBhvr>
                                        <p:cTn id="71" dur="1000" fill="hold"/>
                                        <p:tgtEl>
                                          <p:spTgt spid="45"/>
                                        </p:tgtEl>
                                        <p:attrNameLst>
                                          <p:attrName>ppt_h</p:attrName>
                                        </p:attrNameLst>
                                      </p:cBhvr>
                                      <p:tavLst>
                                        <p:tav tm="0">
                                          <p:val>
                                            <p:strVal val="#ppt_h"/>
                                          </p:val>
                                        </p:tav>
                                        <p:tav tm="100000">
                                          <p:val>
                                            <p:strVal val="#ppt_h"/>
                                          </p:val>
                                        </p:tav>
                                      </p:tavLst>
                                    </p:anim>
                                    <p:animEffect transition="in" filter="fade">
                                      <p:cBhvr>
                                        <p:cTn id="72" dur="1000"/>
                                        <p:tgtEl>
                                          <p:spTgt spid="45"/>
                                        </p:tgtEl>
                                      </p:cBhvr>
                                    </p:animEffect>
                                  </p:childTnLst>
                                </p:cTn>
                              </p:par>
                              <p:par>
                                <p:cTn id="73" presetID="50" presetClass="entr" presetSubtype="0" decel="100000"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anim calcmode="lin" valueType="num">
                                      <p:cBhvr>
                                        <p:cTn id="75" dur="1000" fill="hold"/>
                                        <p:tgtEl>
                                          <p:spTgt spid="32"/>
                                        </p:tgtEl>
                                        <p:attrNameLst>
                                          <p:attrName>ppt_w</p:attrName>
                                        </p:attrNameLst>
                                      </p:cBhvr>
                                      <p:tavLst>
                                        <p:tav tm="0">
                                          <p:val>
                                            <p:strVal val="#ppt_w+.3"/>
                                          </p:val>
                                        </p:tav>
                                        <p:tav tm="100000">
                                          <p:val>
                                            <p:strVal val="#ppt_w"/>
                                          </p:val>
                                        </p:tav>
                                      </p:tavLst>
                                    </p:anim>
                                    <p:anim calcmode="lin" valueType="num">
                                      <p:cBhvr>
                                        <p:cTn id="76" dur="1000" fill="hold"/>
                                        <p:tgtEl>
                                          <p:spTgt spid="32"/>
                                        </p:tgtEl>
                                        <p:attrNameLst>
                                          <p:attrName>ppt_h</p:attrName>
                                        </p:attrNameLst>
                                      </p:cBhvr>
                                      <p:tavLst>
                                        <p:tav tm="0">
                                          <p:val>
                                            <p:strVal val="#ppt_h"/>
                                          </p:val>
                                        </p:tav>
                                        <p:tav tm="100000">
                                          <p:val>
                                            <p:strVal val="#ppt_h"/>
                                          </p:val>
                                        </p:tav>
                                      </p:tavLst>
                                    </p:anim>
                                    <p:animEffect transition="in" filter="fade">
                                      <p:cBhvr>
                                        <p:cTn id="77" dur="1000"/>
                                        <p:tgtEl>
                                          <p:spTgt spid="32"/>
                                        </p:tgtEl>
                                      </p:cBhvr>
                                    </p:animEffect>
                                  </p:childTnLst>
                                </p:cTn>
                              </p:par>
                              <p:par>
                                <p:cTn id="78" presetID="50" presetClass="entr" presetSubtype="0" decel="100000" fill="hold" grpId="0" nodeType="withEffect">
                                  <p:stCondLst>
                                    <p:cond delay="0"/>
                                  </p:stCondLst>
                                  <p:childTnLst>
                                    <p:set>
                                      <p:cBhvr>
                                        <p:cTn id="79" dur="1" fill="hold">
                                          <p:stCondLst>
                                            <p:cond delay="0"/>
                                          </p:stCondLst>
                                        </p:cTn>
                                        <p:tgtEl>
                                          <p:spTgt spid="44"/>
                                        </p:tgtEl>
                                        <p:attrNameLst>
                                          <p:attrName>style.visibility</p:attrName>
                                        </p:attrNameLst>
                                      </p:cBhvr>
                                      <p:to>
                                        <p:strVal val="visible"/>
                                      </p:to>
                                    </p:set>
                                    <p:anim calcmode="lin" valueType="num">
                                      <p:cBhvr>
                                        <p:cTn id="80" dur="1000" fill="hold"/>
                                        <p:tgtEl>
                                          <p:spTgt spid="44"/>
                                        </p:tgtEl>
                                        <p:attrNameLst>
                                          <p:attrName>ppt_w</p:attrName>
                                        </p:attrNameLst>
                                      </p:cBhvr>
                                      <p:tavLst>
                                        <p:tav tm="0">
                                          <p:val>
                                            <p:strVal val="#ppt_w+.3"/>
                                          </p:val>
                                        </p:tav>
                                        <p:tav tm="100000">
                                          <p:val>
                                            <p:strVal val="#ppt_w"/>
                                          </p:val>
                                        </p:tav>
                                      </p:tavLst>
                                    </p:anim>
                                    <p:anim calcmode="lin" valueType="num">
                                      <p:cBhvr>
                                        <p:cTn id="81" dur="1000" fill="hold"/>
                                        <p:tgtEl>
                                          <p:spTgt spid="44"/>
                                        </p:tgtEl>
                                        <p:attrNameLst>
                                          <p:attrName>ppt_h</p:attrName>
                                        </p:attrNameLst>
                                      </p:cBhvr>
                                      <p:tavLst>
                                        <p:tav tm="0">
                                          <p:val>
                                            <p:strVal val="#ppt_h"/>
                                          </p:val>
                                        </p:tav>
                                        <p:tav tm="100000">
                                          <p:val>
                                            <p:strVal val="#ppt_h"/>
                                          </p:val>
                                        </p:tav>
                                      </p:tavLst>
                                    </p:anim>
                                    <p:animEffect transition="in" filter="fade">
                                      <p:cBhvr>
                                        <p:cTn id="82" dur="1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44" grpId="0" animBg="1"/>
      <p:bldP spid="45" grpId="0" animBg="1"/>
      <p:bldP spid="141" grpId="0" animBg="1"/>
      <p:bldP spid="142" grpId="0" animBg="1"/>
      <p:bldP spid="150" grpId="0" animBg="1"/>
      <p:bldP spid="35" grpId="0" animBg="1"/>
      <p:bldP spid="3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グループ化 17">
            <a:extLst>
              <a:ext uri="{FF2B5EF4-FFF2-40B4-BE49-F238E27FC236}">
                <a16:creationId xmlns:a16="http://schemas.microsoft.com/office/drawing/2014/main" id="{D28D2D81-F196-4F5D-B5D4-8728ED392E7E}"/>
              </a:ext>
            </a:extLst>
          </p:cNvPr>
          <p:cNvGrpSpPr/>
          <p:nvPr/>
        </p:nvGrpSpPr>
        <p:grpSpPr>
          <a:xfrm>
            <a:off x="3087473" y="951519"/>
            <a:ext cx="3469171" cy="5635550"/>
            <a:chOff x="1898074" y="1468582"/>
            <a:chExt cx="1887567" cy="4296750"/>
          </a:xfrm>
        </p:grpSpPr>
        <p:sp>
          <p:nvSpPr>
            <p:cNvPr id="6" name="四角形: 角を丸くする 5">
              <a:extLst>
                <a:ext uri="{FF2B5EF4-FFF2-40B4-BE49-F238E27FC236}">
                  <a16:creationId xmlns:a16="http://schemas.microsoft.com/office/drawing/2014/main" id="{7F327B15-FC90-487F-A5D9-8B17C4470DD9}"/>
                </a:ext>
              </a:extLst>
            </p:cNvPr>
            <p:cNvSpPr/>
            <p:nvPr/>
          </p:nvSpPr>
          <p:spPr>
            <a:xfrm>
              <a:off x="1898074" y="1468582"/>
              <a:ext cx="1887567" cy="74234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対戦ガチ勢</a:t>
              </a:r>
            </a:p>
          </p:txBody>
        </p:sp>
        <p:sp>
          <p:nvSpPr>
            <p:cNvPr id="10" name="四角形: 角を丸くする 9">
              <a:extLst>
                <a:ext uri="{FF2B5EF4-FFF2-40B4-BE49-F238E27FC236}">
                  <a16:creationId xmlns:a16="http://schemas.microsoft.com/office/drawing/2014/main" id="{3C2C0D97-D2EC-4F58-A8E4-7666091946AA}"/>
                </a:ext>
              </a:extLst>
            </p:cNvPr>
            <p:cNvSpPr/>
            <p:nvPr/>
          </p:nvSpPr>
          <p:spPr>
            <a:xfrm>
              <a:off x="1898074" y="2352966"/>
              <a:ext cx="1887567" cy="74234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レート対戦に全てを</a:t>
              </a:r>
              <a:endParaRPr kumimoji="1" lang="en-US" altLang="ja-JP" dirty="0"/>
            </a:p>
            <a:p>
              <a:pPr algn="ctr"/>
              <a:r>
                <a:rPr kumimoji="1" lang="ja-JP" altLang="en-US" dirty="0"/>
                <a:t>捧げている</a:t>
              </a:r>
            </a:p>
          </p:txBody>
        </p:sp>
        <p:sp>
          <p:nvSpPr>
            <p:cNvPr id="11" name="四角形: 角を丸くする 10">
              <a:extLst>
                <a:ext uri="{FF2B5EF4-FFF2-40B4-BE49-F238E27FC236}">
                  <a16:creationId xmlns:a16="http://schemas.microsoft.com/office/drawing/2014/main" id="{EA8AA336-1EF6-4373-8E29-3F4E2AE4A07C}"/>
                </a:ext>
              </a:extLst>
            </p:cNvPr>
            <p:cNvSpPr/>
            <p:nvPr/>
          </p:nvSpPr>
          <p:spPr>
            <a:xfrm>
              <a:off x="1898074" y="3242974"/>
              <a:ext cx="1887567" cy="74234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高種族値な</a:t>
              </a:r>
              <a:endParaRPr kumimoji="1" lang="en-US" altLang="ja-JP" dirty="0"/>
            </a:p>
            <a:p>
              <a:pPr algn="ctr"/>
              <a:r>
                <a:rPr lang="ja-JP" altLang="en-US" dirty="0"/>
                <a:t>ポケモンを求めている</a:t>
              </a:r>
              <a:endParaRPr kumimoji="1" lang="ja-JP" altLang="en-US" dirty="0"/>
            </a:p>
          </p:txBody>
        </p:sp>
        <p:sp>
          <p:nvSpPr>
            <p:cNvPr id="12" name="四角形: 角を丸くする 11">
              <a:extLst>
                <a:ext uri="{FF2B5EF4-FFF2-40B4-BE49-F238E27FC236}">
                  <a16:creationId xmlns:a16="http://schemas.microsoft.com/office/drawing/2014/main" id="{EE345789-FFB5-4223-992A-DE558DA584E1}"/>
                </a:ext>
              </a:extLst>
            </p:cNvPr>
            <p:cNvSpPr/>
            <p:nvPr/>
          </p:nvSpPr>
          <p:spPr>
            <a:xfrm>
              <a:off x="1898074" y="4132982"/>
              <a:ext cx="1887567" cy="74234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虫タイプでも高種族値で</a:t>
              </a:r>
              <a:endParaRPr kumimoji="1" lang="en-US" altLang="ja-JP" dirty="0"/>
            </a:p>
            <a:p>
              <a:pPr algn="ctr"/>
              <a:r>
                <a:rPr lang="ja-JP" altLang="en-US" dirty="0"/>
                <a:t>レート戦でも戦える</a:t>
              </a:r>
              <a:r>
                <a:rPr lang="en-US" altLang="ja-JP" dirty="0"/>
                <a:t>!!</a:t>
              </a:r>
              <a:endParaRPr kumimoji="1" lang="ja-JP" altLang="en-US" dirty="0"/>
            </a:p>
          </p:txBody>
        </p:sp>
        <p:sp>
          <p:nvSpPr>
            <p:cNvPr id="13" name="四角形: 角を丸くする 12">
              <a:extLst>
                <a:ext uri="{FF2B5EF4-FFF2-40B4-BE49-F238E27FC236}">
                  <a16:creationId xmlns:a16="http://schemas.microsoft.com/office/drawing/2014/main" id="{0E9CC0D9-45E1-4BE1-BBF8-A37E738318D6}"/>
                </a:ext>
              </a:extLst>
            </p:cNvPr>
            <p:cNvSpPr/>
            <p:nvPr/>
          </p:nvSpPr>
          <p:spPr>
            <a:xfrm>
              <a:off x="1898074" y="5022990"/>
              <a:ext cx="1887567" cy="74234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虫タイプ初の</a:t>
              </a:r>
              <a:r>
                <a:rPr kumimoji="1" lang="en-US" altLang="ja-JP" dirty="0"/>
                <a:t>600</a:t>
              </a:r>
              <a:r>
                <a:rPr kumimoji="1" lang="ja-JP" altLang="en-US" dirty="0"/>
                <a:t>族！</a:t>
              </a:r>
              <a:endParaRPr kumimoji="1" lang="en-US" altLang="ja-JP" dirty="0"/>
            </a:p>
            <a:p>
              <a:pPr algn="ctr"/>
              <a:r>
                <a:rPr kumimoji="1" lang="ja-JP" altLang="en-US" dirty="0"/>
                <a:t>最強</a:t>
              </a:r>
              <a:r>
                <a:rPr kumimoji="1" lang="en-US" altLang="ja-JP" dirty="0"/>
                <a:t>!!</a:t>
              </a:r>
              <a:endParaRPr kumimoji="1" lang="ja-JP" altLang="en-US" dirty="0"/>
            </a:p>
          </p:txBody>
        </p:sp>
      </p:grpSp>
      <p:grpSp>
        <p:nvGrpSpPr>
          <p:cNvPr id="3" name="グループ化 2">
            <a:extLst>
              <a:ext uri="{FF2B5EF4-FFF2-40B4-BE49-F238E27FC236}">
                <a16:creationId xmlns:a16="http://schemas.microsoft.com/office/drawing/2014/main" id="{D3657E91-246E-410E-83F1-88BBF39CB6F8}"/>
              </a:ext>
            </a:extLst>
          </p:cNvPr>
          <p:cNvGrpSpPr/>
          <p:nvPr/>
        </p:nvGrpSpPr>
        <p:grpSpPr>
          <a:xfrm>
            <a:off x="7220144" y="947651"/>
            <a:ext cx="3667760" cy="5683703"/>
            <a:chOff x="6400800" y="947651"/>
            <a:chExt cx="3667760" cy="5683703"/>
          </a:xfrm>
        </p:grpSpPr>
        <p:sp>
          <p:nvSpPr>
            <p:cNvPr id="30" name="四角形: 角を丸くする 29">
              <a:extLst>
                <a:ext uri="{FF2B5EF4-FFF2-40B4-BE49-F238E27FC236}">
                  <a16:creationId xmlns:a16="http://schemas.microsoft.com/office/drawing/2014/main" id="{E4E277A8-6A3D-43C6-AD68-EF1912B61F3F}"/>
                </a:ext>
              </a:extLst>
            </p:cNvPr>
            <p:cNvSpPr/>
            <p:nvPr/>
          </p:nvSpPr>
          <p:spPr>
            <a:xfrm>
              <a:off x="6400800" y="947651"/>
              <a:ext cx="3667760" cy="102179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ストーリー攻略中の初心者</a:t>
              </a:r>
              <a:endParaRPr kumimoji="1" lang="en-US" altLang="ja-JP" dirty="0"/>
            </a:p>
          </p:txBody>
        </p:sp>
        <p:sp>
          <p:nvSpPr>
            <p:cNvPr id="31" name="四角形: 角を丸くする 30">
              <a:extLst>
                <a:ext uri="{FF2B5EF4-FFF2-40B4-BE49-F238E27FC236}">
                  <a16:creationId xmlns:a16="http://schemas.microsoft.com/office/drawing/2014/main" id="{4E341091-9607-4876-81F5-971CF4B7FC2B}"/>
                </a:ext>
              </a:extLst>
            </p:cNvPr>
            <p:cNvSpPr/>
            <p:nvPr/>
          </p:nvSpPr>
          <p:spPr>
            <a:xfrm>
              <a:off x="6400800" y="2107595"/>
              <a:ext cx="3667760" cy="102179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頼りになる仲間が</a:t>
              </a:r>
              <a:r>
                <a:rPr lang="ja-JP" altLang="en-US" dirty="0"/>
                <a:t>欲しい</a:t>
              </a:r>
              <a:endParaRPr kumimoji="1" lang="ja-JP" altLang="en-US" dirty="0"/>
            </a:p>
          </p:txBody>
        </p:sp>
        <p:sp>
          <p:nvSpPr>
            <p:cNvPr id="32" name="四角形: 角を丸くする 31">
              <a:extLst>
                <a:ext uri="{FF2B5EF4-FFF2-40B4-BE49-F238E27FC236}">
                  <a16:creationId xmlns:a16="http://schemas.microsoft.com/office/drawing/2014/main" id="{53B11AFC-62EF-402A-8FE3-D0B531848F88}"/>
                </a:ext>
              </a:extLst>
            </p:cNvPr>
            <p:cNvSpPr/>
            <p:nvPr/>
          </p:nvSpPr>
          <p:spPr>
            <a:xfrm>
              <a:off x="6400800" y="3274916"/>
              <a:ext cx="3667760" cy="102179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序盤から終盤まで</a:t>
              </a:r>
              <a:endParaRPr kumimoji="1" lang="en-US" altLang="ja-JP" dirty="0"/>
            </a:p>
            <a:p>
              <a:pPr algn="ctr"/>
              <a:r>
                <a:rPr lang="ja-JP" altLang="en-US" dirty="0"/>
                <a:t>活躍してくれる</a:t>
              </a:r>
              <a:endParaRPr lang="en-US" altLang="ja-JP" dirty="0"/>
            </a:p>
            <a:p>
              <a:pPr algn="ctr"/>
              <a:r>
                <a:rPr kumimoji="1" lang="ja-JP" altLang="en-US" dirty="0"/>
                <a:t>ポケモンが欲しい</a:t>
              </a:r>
            </a:p>
          </p:txBody>
        </p:sp>
        <p:sp>
          <p:nvSpPr>
            <p:cNvPr id="33" name="四角形: 角を丸くする 32">
              <a:extLst>
                <a:ext uri="{FF2B5EF4-FFF2-40B4-BE49-F238E27FC236}">
                  <a16:creationId xmlns:a16="http://schemas.microsoft.com/office/drawing/2014/main" id="{AE17EC3E-8730-4AB4-B34D-B6EE65A5CD5C}"/>
                </a:ext>
              </a:extLst>
            </p:cNvPr>
            <p:cNvSpPr/>
            <p:nvPr/>
          </p:nvSpPr>
          <p:spPr>
            <a:xfrm>
              <a:off x="6400800" y="4442237"/>
              <a:ext cx="3667760" cy="102179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序盤の草むらから出て</a:t>
              </a:r>
              <a:endParaRPr kumimoji="1" lang="en-US" altLang="ja-JP" dirty="0"/>
            </a:p>
            <a:p>
              <a:pPr algn="ctr"/>
              <a:r>
                <a:rPr lang="ja-JP" altLang="en-US" dirty="0"/>
                <a:t>技の覚えが良く</a:t>
              </a:r>
              <a:endParaRPr lang="en-US" altLang="ja-JP" dirty="0"/>
            </a:p>
            <a:p>
              <a:pPr algn="ctr"/>
              <a:r>
                <a:rPr lang="ja-JP" altLang="en-US" dirty="0"/>
                <a:t>終盤まで活躍する</a:t>
              </a:r>
              <a:endParaRPr kumimoji="1" lang="ja-JP" altLang="en-US" dirty="0"/>
            </a:p>
          </p:txBody>
        </p:sp>
        <p:sp>
          <p:nvSpPr>
            <p:cNvPr id="34" name="四角形: 角を丸くする 33">
              <a:extLst>
                <a:ext uri="{FF2B5EF4-FFF2-40B4-BE49-F238E27FC236}">
                  <a16:creationId xmlns:a16="http://schemas.microsoft.com/office/drawing/2014/main" id="{E0440796-27DE-4807-BB94-1A9B898FEA86}"/>
                </a:ext>
              </a:extLst>
            </p:cNvPr>
            <p:cNvSpPr/>
            <p:nvPr/>
          </p:nvSpPr>
          <p:spPr>
            <a:xfrm>
              <a:off x="6400800" y="5609557"/>
              <a:ext cx="3667760" cy="102179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高速アタッカー技範囲の広さ</a:t>
              </a:r>
              <a:endParaRPr kumimoji="1" lang="en-US" altLang="ja-JP" dirty="0"/>
            </a:p>
            <a:p>
              <a:pPr algn="ctr"/>
              <a:r>
                <a:rPr lang="ja-JP" altLang="en-US" dirty="0"/>
                <a:t>序～終盤まで活躍できる</a:t>
              </a:r>
              <a:endParaRPr lang="en-US" altLang="ja-JP" dirty="0"/>
            </a:p>
            <a:p>
              <a:pPr algn="ctr"/>
              <a:r>
                <a:rPr kumimoji="1" lang="ja-JP" altLang="en-US" dirty="0"/>
                <a:t>虫ポケモン</a:t>
              </a:r>
            </a:p>
          </p:txBody>
        </p:sp>
      </p:grpSp>
      <p:sp>
        <p:nvSpPr>
          <p:cNvPr id="35" name="矢印: 下 34">
            <a:extLst>
              <a:ext uri="{FF2B5EF4-FFF2-40B4-BE49-F238E27FC236}">
                <a16:creationId xmlns:a16="http://schemas.microsoft.com/office/drawing/2014/main" id="{6675E063-0E7B-4E20-BBA9-09B8457ACAA3}"/>
              </a:ext>
            </a:extLst>
          </p:cNvPr>
          <p:cNvSpPr/>
          <p:nvPr/>
        </p:nvSpPr>
        <p:spPr>
          <a:xfrm>
            <a:off x="8844032" y="1861695"/>
            <a:ext cx="492292" cy="302857"/>
          </a:xfrm>
          <a:prstGeom prst="downArrow">
            <a:avLst/>
          </a:prstGeom>
          <a:gradFill>
            <a:gsLst>
              <a:gs pos="0">
                <a:schemeClr val="accent1">
                  <a:lumMod val="5000"/>
                  <a:lumOff val="95000"/>
                </a:schemeClr>
              </a:gs>
              <a:gs pos="23000">
                <a:srgbClr val="5DFFFF"/>
              </a:gs>
              <a:gs pos="100000">
                <a:srgbClr val="179DA7"/>
              </a:gs>
            </a:gsLst>
            <a:lin ang="5400000" scaled="1"/>
          </a:gradFill>
          <a:ln>
            <a:gradFill>
              <a:gsLst>
                <a:gs pos="0">
                  <a:schemeClr val="accent1">
                    <a:lumMod val="5000"/>
                    <a:lumOff val="95000"/>
                  </a:schemeClr>
                </a:gs>
                <a:gs pos="11000">
                  <a:srgbClr val="5DFFFF"/>
                </a:gs>
                <a:gs pos="100000">
                  <a:srgbClr val="03A5BB"/>
                </a:gs>
              </a:gsLst>
              <a:lin ang="5400000" scaled="1"/>
            </a:gradFill>
          </a:ln>
          <a:effectLst>
            <a:outerShdw blurRad="50800" dist="50800" dir="5400000" algn="ctr"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矢印: 下 35">
            <a:extLst>
              <a:ext uri="{FF2B5EF4-FFF2-40B4-BE49-F238E27FC236}">
                <a16:creationId xmlns:a16="http://schemas.microsoft.com/office/drawing/2014/main" id="{B214551D-60F1-41AB-A62A-E80DD144B448}"/>
              </a:ext>
            </a:extLst>
          </p:cNvPr>
          <p:cNvSpPr/>
          <p:nvPr/>
        </p:nvSpPr>
        <p:spPr>
          <a:xfrm>
            <a:off x="8835542" y="2995702"/>
            <a:ext cx="492292" cy="302857"/>
          </a:xfrm>
          <a:prstGeom prst="downArrow">
            <a:avLst/>
          </a:prstGeom>
          <a:gradFill>
            <a:gsLst>
              <a:gs pos="0">
                <a:schemeClr val="accent1">
                  <a:lumMod val="5000"/>
                  <a:lumOff val="95000"/>
                </a:schemeClr>
              </a:gs>
              <a:gs pos="23000">
                <a:srgbClr val="5DFFFF"/>
              </a:gs>
              <a:gs pos="100000">
                <a:srgbClr val="179DA7"/>
              </a:gs>
            </a:gsLst>
            <a:lin ang="5400000" scaled="1"/>
          </a:gradFill>
          <a:ln>
            <a:gradFill>
              <a:gsLst>
                <a:gs pos="0">
                  <a:schemeClr val="accent1">
                    <a:lumMod val="5000"/>
                    <a:lumOff val="95000"/>
                  </a:schemeClr>
                </a:gs>
                <a:gs pos="11000">
                  <a:srgbClr val="5DFFFF"/>
                </a:gs>
                <a:gs pos="100000">
                  <a:srgbClr val="03A5BB"/>
                </a:gs>
              </a:gsLst>
              <a:lin ang="5400000" scaled="1"/>
            </a:gradFill>
          </a:ln>
          <a:effectLst>
            <a:outerShdw blurRad="50800" dist="50800" dir="5400000" algn="ctr"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下 36">
            <a:extLst>
              <a:ext uri="{FF2B5EF4-FFF2-40B4-BE49-F238E27FC236}">
                <a16:creationId xmlns:a16="http://schemas.microsoft.com/office/drawing/2014/main" id="{A2783B46-0601-4708-A2B6-E58B7D035C8F}"/>
              </a:ext>
            </a:extLst>
          </p:cNvPr>
          <p:cNvSpPr/>
          <p:nvPr/>
        </p:nvSpPr>
        <p:spPr>
          <a:xfrm>
            <a:off x="8835542" y="4152615"/>
            <a:ext cx="492292" cy="302857"/>
          </a:xfrm>
          <a:prstGeom prst="downArrow">
            <a:avLst/>
          </a:prstGeom>
          <a:gradFill>
            <a:gsLst>
              <a:gs pos="0">
                <a:schemeClr val="accent1">
                  <a:lumMod val="5000"/>
                  <a:lumOff val="95000"/>
                </a:schemeClr>
              </a:gs>
              <a:gs pos="23000">
                <a:srgbClr val="5DFFFF"/>
              </a:gs>
              <a:gs pos="100000">
                <a:srgbClr val="179DA7"/>
              </a:gs>
            </a:gsLst>
            <a:lin ang="5400000" scaled="1"/>
          </a:gradFill>
          <a:ln>
            <a:gradFill>
              <a:gsLst>
                <a:gs pos="0">
                  <a:schemeClr val="accent1">
                    <a:lumMod val="5000"/>
                    <a:lumOff val="95000"/>
                  </a:schemeClr>
                </a:gs>
                <a:gs pos="11000">
                  <a:srgbClr val="5DFFFF"/>
                </a:gs>
                <a:gs pos="100000">
                  <a:srgbClr val="03A5BB"/>
                </a:gs>
              </a:gsLst>
              <a:lin ang="5400000" scaled="1"/>
            </a:gradFill>
          </a:ln>
          <a:effectLst>
            <a:outerShdw blurRad="50800" dist="50800" dir="5400000" algn="ctr"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下 37">
            <a:extLst>
              <a:ext uri="{FF2B5EF4-FFF2-40B4-BE49-F238E27FC236}">
                <a16:creationId xmlns:a16="http://schemas.microsoft.com/office/drawing/2014/main" id="{B122BA82-998D-4CFB-8025-93049049A72D}"/>
              </a:ext>
            </a:extLst>
          </p:cNvPr>
          <p:cNvSpPr/>
          <p:nvPr/>
        </p:nvSpPr>
        <p:spPr>
          <a:xfrm>
            <a:off x="8844030" y="5366688"/>
            <a:ext cx="492292" cy="302857"/>
          </a:xfrm>
          <a:prstGeom prst="downArrow">
            <a:avLst/>
          </a:prstGeom>
          <a:gradFill>
            <a:gsLst>
              <a:gs pos="0">
                <a:schemeClr val="accent1">
                  <a:lumMod val="5000"/>
                  <a:lumOff val="95000"/>
                </a:schemeClr>
              </a:gs>
              <a:gs pos="23000">
                <a:srgbClr val="5DFFFF"/>
              </a:gs>
              <a:gs pos="100000">
                <a:srgbClr val="179DA7"/>
              </a:gs>
            </a:gsLst>
            <a:lin ang="5400000" scaled="1"/>
          </a:gradFill>
          <a:ln>
            <a:gradFill>
              <a:gsLst>
                <a:gs pos="0">
                  <a:schemeClr val="accent1">
                    <a:lumMod val="5000"/>
                    <a:lumOff val="95000"/>
                  </a:schemeClr>
                </a:gs>
                <a:gs pos="11000">
                  <a:srgbClr val="5DFFFF"/>
                </a:gs>
                <a:gs pos="100000">
                  <a:srgbClr val="03A5BB"/>
                </a:gs>
              </a:gsLst>
              <a:lin ang="5400000" scaled="1"/>
            </a:gradFill>
          </a:ln>
          <a:effectLst>
            <a:outerShdw blurRad="50800" dist="50800" dir="5400000" algn="ctr"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吹き出し: 右矢印 38">
            <a:extLst>
              <a:ext uri="{FF2B5EF4-FFF2-40B4-BE49-F238E27FC236}">
                <a16:creationId xmlns:a16="http://schemas.microsoft.com/office/drawing/2014/main" id="{EFFC6AC3-E4C2-439B-835B-1B70810CA6DA}"/>
              </a:ext>
            </a:extLst>
          </p:cNvPr>
          <p:cNvSpPr/>
          <p:nvPr/>
        </p:nvSpPr>
        <p:spPr>
          <a:xfrm>
            <a:off x="543693" y="1024061"/>
            <a:ext cx="2364509" cy="814230"/>
          </a:xfrm>
          <a:prstGeom prst="rightArrowCallout">
            <a:avLst>
              <a:gd name="adj1" fmla="val 25000"/>
              <a:gd name="adj2" fmla="val 25000"/>
              <a:gd name="adj3" fmla="val 25000"/>
              <a:gd name="adj4" fmla="val 83336"/>
            </a:avLst>
          </a:prstGeom>
          <a:solidFill>
            <a:srgbClr val="FFFF00"/>
          </a:solidFill>
          <a:ln w="19050">
            <a:solidFill>
              <a:schemeClr val="accent4">
                <a:lumMod val="50000"/>
              </a:schemeClr>
            </a:solidFill>
          </a:ln>
          <a:effectLst>
            <a:outerShdw blurRad="50800" dist="38100" dir="4680000" sx="102000" sy="102000" algn="tr" rotWithShape="0">
              <a:prstClr val="black">
                <a:alpha val="29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ja-JP" altLang="en-US" dirty="0">
                <a:solidFill>
                  <a:schemeClr val="tx1"/>
                </a:solidFill>
              </a:rPr>
              <a:t>ターゲット</a:t>
            </a:r>
            <a:endParaRPr kumimoji="1" lang="ja-JP" altLang="en-US" dirty="0">
              <a:solidFill>
                <a:schemeClr val="tx1"/>
              </a:solidFill>
            </a:endParaRPr>
          </a:p>
        </p:txBody>
      </p:sp>
      <p:sp>
        <p:nvSpPr>
          <p:cNvPr id="40" name="吹き出し: 右矢印 39">
            <a:extLst>
              <a:ext uri="{FF2B5EF4-FFF2-40B4-BE49-F238E27FC236}">
                <a16:creationId xmlns:a16="http://schemas.microsoft.com/office/drawing/2014/main" id="{D983452E-62D4-40A6-9C2C-1C0472AFE7C1}"/>
              </a:ext>
            </a:extLst>
          </p:cNvPr>
          <p:cNvSpPr/>
          <p:nvPr/>
        </p:nvSpPr>
        <p:spPr>
          <a:xfrm>
            <a:off x="543693" y="2211158"/>
            <a:ext cx="2364509" cy="814230"/>
          </a:xfrm>
          <a:prstGeom prst="rightArrowCallout">
            <a:avLst>
              <a:gd name="adj1" fmla="val 25000"/>
              <a:gd name="adj2" fmla="val 25000"/>
              <a:gd name="adj3" fmla="val 25000"/>
              <a:gd name="adj4" fmla="val 83336"/>
            </a:avLst>
          </a:prstGeom>
          <a:solidFill>
            <a:srgbClr val="FFFF00"/>
          </a:solidFill>
          <a:ln w="19050">
            <a:solidFill>
              <a:schemeClr val="accent4">
                <a:lumMod val="50000"/>
              </a:schemeClr>
            </a:solidFill>
          </a:ln>
          <a:effectLst>
            <a:outerShdw blurRad="50800" dist="38100" dir="4680000" sx="102000" sy="102000" algn="tr" rotWithShape="0">
              <a:prstClr val="black">
                <a:alpha val="29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ja-JP" altLang="en-US" dirty="0">
                <a:solidFill>
                  <a:schemeClr val="tx1"/>
                </a:solidFill>
              </a:rPr>
              <a:t>プロファイル</a:t>
            </a:r>
            <a:endParaRPr kumimoji="1" lang="ja-JP" altLang="en-US" dirty="0">
              <a:solidFill>
                <a:schemeClr val="tx1"/>
              </a:solidFill>
            </a:endParaRPr>
          </a:p>
        </p:txBody>
      </p:sp>
      <p:sp>
        <p:nvSpPr>
          <p:cNvPr id="41" name="吹き出し: 右矢印 40">
            <a:extLst>
              <a:ext uri="{FF2B5EF4-FFF2-40B4-BE49-F238E27FC236}">
                <a16:creationId xmlns:a16="http://schemas.microsoft.com/office/drawing/2014/main" id="{D9CFF5B6-6BAC-477D-94FB-7B81654D3F5C}"/>
              </a:ext>
            </a:extLst>
          </p:cNvPr>
          <p:cNvSpPr/>
          <p:nvPr/>
        </p:nvSpPr>
        <p:spPr>
          <a:xfrm>
            <a:off x="543693" y="3336511"/>
            <a:ext cx="2364509" cy="814230"/>
          </a:xfrm>
          <a:prstGeom prst="rightArrowCallout">
            <a:avLst>
              <a:gd name="adj1" fmla="val 25000"/>
              <a:gd name="adj2" fmla="val 25000"/>
              <a:gd name="adj3" fmla="val 25000"/>
              <a:gd name="adj4" fmla="val 83336"/>
            </a:avLst>
          </a:prstGeom>
          <a:solidFill>
            <a:srgbClr val="FFFF00"/>
          </a:solidFill>
          <a:ln w="19050">
            <a:solidFill>
              <a:schemeClr val="accent4">
                <a:lumMod val="50000"/>
              </a:schemeClr>
            </a:solidFill>
          </a:ln>
          <a:effectLst>
            <a:outerShdw blurRad="50800" dist="38100" dir="4680000" sx="102000" sy="102000" algn="tr" rotWithShape="0">
              <a:prstClr val="black">
                <a:alpha val="29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a:solidFill>
                  <a:schemeClr val="tx1"/>
                </a:solidFill>
              </a:rPr>
              <a:t>ウォンツ</a:t>
            </a:r>
          </a:p>
        </p:txBody>
      </p:sp>
      <p:sp>
        <p:nvSpPr>
          <p:cNvPr id="42" name="吹き出し: 右矢印 41">
            <a:extLst>
              <a:ext uri="{FF2B5EF4-FFF2-40B4-BE49-F238E27FC236}">
                <a16:creationId xmlns:a16="http://schemas.microsoft.com/office/drawing/2014/main" id="{367FD2DA-0C9B-4C0A-BCF0-79203D833808}"/>
              </a:ext>
            </a:extLst>
          </p:cNvPr>
          <p:cNvSpPr/>
          <p:nvPr/>
        </p:nvSpPr>
        <p:spPr>
          <a:xfrm>
            <a:off x="543693" y="4537423"/>
            <a:ext cx="2364509" cy="814230"/>
          </a:xfrm>
          <a:prstGeom prst="rightArrowCallout">
            <a:avLst>
              <a:gd name="adj1" fmla="val 25000"/>
              <a:gd name="adj2" fmla="val 25000"/>
              <a:gd name="adj3" fmla="val 25000"/>
              <a:gd name="adj4" fmla="val 83336"/>
            </a:avLst>
          </a:prstGeom>
          <a:solidFill>
            <a:srgbClr val="FFFF00"/>
          </a:solidFill>
          <a:ln w="19050">
            <a:solidFill>
              <a:schemeClr val="accent4">
                <a:lumMod val="50000"/>
              </a:schemeClr>
            </a:solidFill>
          </a:ln>
          <a:effectLst>
            <a:outerShdw blurRad="50800" dist="38100" dir="4680000" sx="102000" sy="102000" algn="tr" rotWithShape="0">
              <a:prstClr val="black">
                <a:alpha val="29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ja-JP" altLang="en-US" dirty="0">
                <a:solidFill>
                  <a:schemeClr val="tx1"/>
                </a:solidFill>
              </a:rPr>
              <a:t>シーン</a:t>
            </a:r>
            <a:endParaRPr kumimoji="1" lang="ja-JP" altLang="en-US" dirty="0">
              <a:solidFill>
                <a:schemeClr val="tx1"/>
              </a:solidFill>
            </a:endParaRPr>
          </a:p>
        </p:txBody>
      </p:sp>
      <p:sp>
        <p:nvSpPr>
          <p:cNvPr id="43" name="吹き出し: 右矢印 42">
            <a:extLst>
              <a:ext uri="{FF2B5EF4-FFF2-40B4-BE49-F238E27FC236}">
                <a16:creationId xmlns:a16="http://schemas.microsoft.com/office/drawing/2014/main" id="{E459A8F1-C5D7-4435-874A-2F771F946AE7}"/>
              </a:ext>
            </a:extLst>
          </p:cNvPr>
          <p:cNvSpPr/>
          <p:nvPr/>
        </p:nvSpPr>
        <p:spPr>
          <a:xfrm>
            <a:off x="543694" y="5772839"/>
            <a:ext cx="2364509" cy="814230"/>
          </a:xfrm>
          <a:prstGeom prst="rightArrowCallout">
            <a:avLst>
              <a:gd name="adj1" fmla="val 25000"/>
              <a:gd name="adj2" fmla="val 25000"/>
              <a:gd name="adj3" fmla="val 25000"/>
              <a:gd name="adj4" fmla="val 83336"/>
            </a:avLst>
          </a:prstGeom>
          <a:solidFill>
            <a:srgbClr val="FFFF00"/>
          </a:solidFill>
          <a:ln w="19050">
            <a:solidFill>
              <a:schemeClr val="accent4">
                <a:lumMod val="50000"/>
              </a:schemeClr>
            </a:solidFill>
          </a:ln>
          <a:effectLst>
            <a:outerShdw blurRad="50800" dist="38100" dir="4680000" sx="102000" sy="102000" algn="tr" rotWithShape="0">
              <a:prstClr val="black">
                <a:alpha val="29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ja-JP" altLang="en-US" dirty="0">
                <a:solidFill>
                  <a:schemeClr val="tx1"/>
                </a:solidFill>
              </a:rPr>
              <a:t>コンセプト</a:t>
            </a:r>
            <a:endParaRPr lang="en-US" altLang="ja-JP" dirty="0">
              <a:solidFill>
                <a:schemeClr val="tx1"/>
              </a:solidFill>
            </a:endParaRPr>
          </a:p>
          <a:p>
            <a:pPr algn="ctr"/>
            <a:r>
              <a:rPr kumimoji="1" lang="ja-JP" altLang="en-US" dirty="0">
                <a:solidFill>
                  <a:schemeClr val="tx1"/>
                </a:solidFill>
              </a:rPr>
              <a:t>オプション</a:t>
            </a:r>
          </a:p>
        </p:txBody>
      </p:sp>
      <p:grpSp>
        <p:nvGrpSpPr>
          <p:cNvPr id="52" name="グループ化 51">
            <a:extLst>
              <a:ext uri="{FF2B5EF4-FFF2-40B4-BE49-F238E27FC236}">
                <a16:creationId xmlns:a16="http://schemas.microsoft.com/office/drawing/2014/main" id="{7E6D3B9C-3CF4-4BD1-848D-C0D1067C8ECB}"/>
              </a:ext>
            </a:extLst>
          </p:cNvPr>
          <p:cNvGrpSpPr/>
          <p:nvPr/>
        </p:nvGrpSpPr>
        <p:grpSpPr>
          <a:xfrm>
            <a:off x="351516" y="2014563"/>
            <a:ext cx="371652" cy="420942"/>
            <a:chOff x="10430255" y="2156593"/>
            <a:chExt cx="201168" cy="204213"/>
          </a:xfrm>
        </p:grpSpPr>
        <p:sp>
          <p:nvSpPr>
            <p:cNvPr id="49" name="フローチャート: 結合子 48">
              <a:extLst>
                <a:ext uri="{FF2B5EF4-FFF2-40B4-BE49-F238E27FC236}">
                  <a16:creationId xmlns:a16="http://schemas.microsoft.com/office/drawing/2014/main" id="{2251D2B7-FD4A-4ED4-AAA6-EC9752AA7381}"/>
                </a:ext>
              </a:extLst>
            </p:cNvPr>
            <p:cNvSpPr/>
            <p:nvPr/>
          </p:nvSpPr>
          <p:spPr>
            <a:xfrm flipH="1">
              <a:off x="10507980" y="2235841"/>
              <a:ext cx="45719" cy="45719"/>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nvGrpSpPr>
            <p:cNvPr id="51" name="グループ化 50">
              <a:extLst>
                <a:ext uri="{FF2B5EF4-FFF2-40B4-BE49-F238E27FC236}">
                  <a16:creationId xmlns:a16="http://schemas.microsoft.com/office/drawing/2014/main" id="{65EC81CE-6F33-46A3-8A8D-0FA85D4AA207}"/>
                </a:ext>
              </a:extLst>
            </p:cNvPr>
            <p:cNvGrpSpPr/>
            <p:nvPr/>
          </p:nvGrpSpPr>
          <p:grpSpPr>
            <a:xfrm>
              <a:off x="10430255" y="2156593"/>
              <a:ext cx="201168" cy="204213"/>
              <a:chOff x="10430256" y="2161034"/>
              <a:chExt cx="173089" cy="210303"/>
            </a:xfrm>
          </p:grpSpPr>
          <p:sp>
            <p:nvSpPr>
              <p:cNvPr id="47" name="アーチ 46">
                <a:extLst>
                  <a:ext uri="{FF2B5EF4-FFF2-40B4-BE49-F238E27FC236}">
                    <a16:creationId xmlns:a16="http://schemas.microsoft.com/office/drawing/2014/main" id="{6CA4C082-075C-4E0B-9513-AE7B7AF66686}"/>
                  </a:ext>
                </a:extLst>
              </p:cNvPr>
              <p:cNvSpPr/>
              <p:nvPr/>
            </p:nvSpPr>
            <p:spPr>
              <a:xfrm>
                <a:off x="10430256" y="2170176"/>
                <a:ext cx="173089" cy="201161"/>
              </a:xfrm>
              <a:prstGeom prst="blockArc">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tx1"/>
                  </a:solidFill>
                </a:endParaRPr>
              </a:p>
            </p:txBody>
          </p:sp>
          <p:sp>
            <p:nvSpPr>
              <p:cNvPr id="50" name="アーチ 49">
                <a:extLst>
                  <a:ext uri="{FF2B5EF4-FFF2-40B4-BE49-F238E27FC236}">
                    <a16:creationId xmlns:a16="http://schemas.microsoft.com/office/drawing/2014/main" id="{F8C684B9-9390-4CEF-8B87-3BA4130C5F3F}"/>
                  </a:ext>
                </a:extLst>
              </p:cNvPr>
              <p:cNvSpPr/>
              <p:nvPr/>
            </p:nvSpPr>
            <p:spPr>
              <a:xfrm rot="10800000">
                <a:off x="10430256" y="2161034"/>
                <a:ext cx="173089" cy="201161"/>
              </a:xfrm>
              <a:prstGeom prst="blockArc">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tx1"/>
                  </a:solidFill>
                </a:endParaRPr>
              </a:p>
            </p:txBody>
          </p:sp>
        </p:grpSp>
      </p:grpSp>
      <p:grpSp>
        <p:nvGrpSpPr>
          <p:cNvPr id="53" name="グループ化 52">
            <a:extLst>
              <a:ext uri="{FF2B5EF4-FFF2-40B4-BE49-F238E27FC236}">
                <a16:creationId xmlns:a16="http://schemas.microsoft.com/office/drawing/2014/main" id="{7102BBAD-9F2A-49DC-944C-414F613A643C}"/>
              </a:ext>
            </a:extLst>
          </p:cNvPr>
          <p:cNvGrpSpPr/>
          <p:nvPr/>
        </p:nvGrpSpPr>
        <p:grpSpPr>
          <a:xfrm>
            <a:off x="351516" y="4334343"/>
            <a:ext cx="371652" cy="420942"/>
            <a:chOff x="10430255" y="2156593"/>
            <a:chExt cx="201168" cy="204213"/>
          </a:xfrm>
        </p:grpSpPr>
        <p:sp>
          <p:nvSpPr>
            <p:cNvPr id="54" name="フローチャート: 結合子 53">
              <a:extLst>
                <a:ext uri="{FF2B5EF4-FFF2-40B4-BE49-F238E27FC236}">
                  <a16:creationId xmlns:a16="http://schemas.microsoft.com/office/drawing/2014/main" id="{F93F22A6-68F8-4532-AF4E-AA2C58B207AA}"/>
                </a:ext>
              </a:extLst>
            </p:cNvPr>
            <p:cNvSpPr/>
            <p:nvPr/>
          </p:nvSpPr>
          <p:spPr>
            <a:xfrm flipH="1">
              <a:off x="10507980" y="2235841"/>
              <a:ext cx="45719" cy="45719"/>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nvGrpSpPr>
            <p:cNvPr id="55" name="グループ化 54">
              <a:extLst>
                <a:ext uri="{FF2B5EF4-FFF2-40B4-BE49-F238E27FC236}">
                  <a16:creationId xmlns:a16="http://schemas.microsoft.com/office/drawing/2014/main" id="{191338FB-A7E1-4EEA-B406-9D7EDF7D47DD}"/>
                </a:ext>
              </a:extLst>
            </p:cNvPr>
            <p:cNvGrpSpPr/>
            <p:nvPr/>
          </p:nvGrpSpPr>
          <p:grpSpPr>
            <a:xfrm>
              <a:off x="10430255" y="2156593"/>
              <a:ext cx="201168" cy="204213"/>
              <a:chOff x="10430256" y="2161034"/>
              <a:chExt cx="173089" cy="210303"/>
            </a:xfrm>
          </p:grpSpPr>
          <p:sp>
            <p:nvSpPr>
              <p:cNvPr id="56" name="アーチ 55">
                <a:extLst>
                  <a:ext uri="{FF2B5EF4-FFF2-40B4-BE49-F238E27FC236}">
                    <a16:creationId xmlns:a16="http://schemas.microsoft.com/office/drawing/2014/main" id="{5CDB6112-F910-45DF-A010-8EC333525AE8}"/>
                  </a:ext>
                </a:extLst>
              </p:cNvPr>
              <p:cNvSpPr/>
              <p:nvPr/>
            </p:nvSpPr>
            <p:spPr>
              <a:xfrm>
                <a:off x="10430256" y="2170176"/>
                <a:ext cx="173089" cy="201161"/>
              </a:xfrm>
              <a:prstGeom prst="blockArc">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tx1"/>
                  </a:solidFill>
                </a:endParaRPr>
              </a:p>
            </p:txBody>
          </p:sp>
          <p:sp>
            <p:nvSpPr>
              <p:cNvPr id="57" name="アーチ 56">
                <a:extLst>
                  <a:ext uri="{FF2B5EF4-FFF2-40B4-BE49-F238E27FC236}">
                    <a16:creationId xmlns:a16="http://schemas.microsoft.com/office/drawing/2014/main" id="{7D86FFD4-C7A2-45FD-A4E0-2B889A1165F4}"/>
                  </a:ext>
                </a:extLst>
              </p:cNvPr>
              <p:cNvSpPr/>
              <p:nvPr/>
            </p:nvSpPr>
            <p:spPr>
              <a:xfrm rot="10800000">
                <a:off x="10430256" y="2161034"/>
                <a:ext cx="173089" cy="201161"/>
              </a:xfrm>
              <a:prstGeom prst="blockArc">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tx1"/>
                  </a:solidFill>
                </a:endParaRPr>
              </a:p>
            </p:txBody>
          </p:sp>
        </p:grpSp>
      </p:grpSp>
      <p:grpSp>
        <p:nvGrpSpPr>
          <p:cNvPr id="58" name="グループ化 57">
            <a:extLst>
              <a:ext uri="{FF2B5EF4-FFF2-40B4-BE49-F238E27FC236}">
                <a16:creationId xmlns:a16="http://schemas.microsoft.com/office/drawing/2014/main" id="{36A5E2A5-7405-4599-B6BA-DAAC3764FF9E}"/>
              </a:ext>
            </a:extLst>
          </p:cNvPr>
          <p:cNvGrpSpPr/>
          <p:nvPr/>
        </p:nvGrpSpPr>
        <p:grpSpPr>
          <a:xfrm>
            <a:off x="351516" y="5554013"/>
            <a:ext cx="371652" cy="420942"/>
            <a:chOff x="10430255" y="2156593"/>
            <a:chExt cx="201168" cy="204213"/>
          </a:xfrm>
        </p:grpSpPr>
        <p:sp>
          <p:nvSpPr>
            <p:cNvPr id="59" name="フローチャート: 結合子 58">
              <a:extLst>
                <a:ext uri="{FF2B5EF4-FFF2-40B4-BE49-F238E27FC236}">
                  <a16:creationId xmlns:a16="http://schemas.microsoft.com/office/drawing/2014/main" id="{5EE50D71-F842-46C6-A452-6B306B1E528B}"/>
                </a:ext>
              </a:extLst>
            </p:cNvPr>
            <p:cNvSpPr/>
            <p:nvPr/>
          </p:nvSpPr>
          <p:spPr>
            <a:xfrm flipH="1">
              <a:off x="10507980" y="2235841"/>
              <a:ext cx="45719" cy="45719"/>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nvGrpSpPr>
            <p:cNvPr id="60" name="グループ化 59">
              <a:extLst>
                <a:ext uri="{FF2B5EF4-FFF2-40B4-BE49-F238E27FC236}">
                  <a16:creationId xmlns:a16="http://schemas.microsoft.com/office/drawing/2014/main" id="{603C523A-83B8-44D9-9AC4-ED78B19047C9}"/>
                </a:ext>
              </a:extLst>
            </p:cNvPr>
            <p:cNvGrpSpPr/>
            <p:nvPr/>
          </p:nvGrpSpPr>
          <p:grpSpPr>
            <a:xfrm>
              <a:off x="10430255" y="2156593"/>
              <a:ext cx="201168" cy="204213"/>
              <a:chOff x="10430256" y="2161034"/>
              <a:chExt cx="173089" cy="210303"/>
            </a:xfrm>
          </p:grpSpPr>
          <p:sp>
            <p:nvSpPr>
              <p:cNvPr id="61" name="アーチ 60">
                <a:extLst>
                  <a:ext uri="{FF2B5EF4-FFF2-40B4-BE49-F238E27FC236}">
                    <a16:creationId xmlns:a16="http://schemas.microsoft.com/office/drawing/2014/main" id="{F5D46154-7873-46BD-ABE8-3198827A8B3A}"/>
                  </a:ext>
                </a:extLst>
              </p:cNvPr>
              <p:cNvSpPr/>
              <p:nvPr/>
            </p:nvSpPr>
            <p:spPr>
              <a:xfrm>
                <a:off x="10430256" y="2170176"/>
                <a:ext cx="173089" cy="201161"/>
              </a:xfrm>
              <a:prstGeom prst="blockArc">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tx1"/>
                  </a:solidFill>
                </a:endParaRPr>
              </a:p>
            </p:txBody>
          </p:sp>
          <p:sp>
            <p:nvSpPr>
              <p:cNvPr id="62" name="アーチ 61">
                <a:extLst>
                  <a:ext uri="{FF2B5EF4-FFF2-40B4-BE49-F238E27FC236}">
                    <a16:creationId xmlns:a16="http://schemas.microsoft.com/office/drawing/2014/main" id="{E3E9D8E3-693F-4AE4-A3A0-993EE0ED5BA0}"/>
                  </a:ext>
                </a:extLst>
              </p:cNvPr>
              <p:cNvSpPr/>
              <p:nvPr/>
            </p:nvSpPr>
            <p:spPr>
              <a:xfrm rot="10800000">
                <a:off x="10430256" y="2161034"/>
                <a:ext cx="173089" cy="201161"/>
              </a:xfrm>
              <a:prstGeom prst="blockArc">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tx1"/>
                  </a:solidFill>
                </a:endParaRPr>
              </a:p>
            </p:txBody>
          </p:sp>
        </p:grpSp>
      </p:grpSp>
      <p:grpSp>
        <p:nvGrpSpPr>
          <p:cNvPr id="63" name="グループ化 62">
            <a:extLst>
              <a:ext uri="{FF2B5EF4-FFF2-40B4-BE49-F238E27FC236}">
                <a16:creationId xmlns:a16="http://schemas.microsoft.com/office/drawing/2014/main" id="{CF4626F9-7758-462D-80EC-CBBDB1C5EAAC}"/>
              </a:ext>
            </a:extLst>
          </p:cNvPr>
          <p:cNvGrpSpPr/>
          <p:nvPr/>
        </p:nvGrpSpPr>
        <p:grpSpPr>
          <a:xfrm>
            <a:off x="354376" y="3185006"/>
            <a:ext cx="371652" cy="420942"/>
            <a:chOff x="10430255" y="2156593"/>
            <a:chExt cx="201168" cy="204213"/>
          </a:xfrm>
        </p:grpSpPr>
        <p:sp>
          <p:nvSpPr>
            <p:cNvPr id="64" name="フローチャート: 結合子 63">
              <a:extLst>
                <a:ext uri="{FF2B5EF4-FFF2-40B4-BE49-F238E27FC236}">
                  <a16:creationId xmlns:a16="http://schemas.microsoft.com/office/drawing/2014/main" id="{5D8E6A58-123F-419B-87E1-7ED63FD3C2D5}"/>
                </a:ext>
              </a:extLst>
            </p:cNvPr>
            <p:cNvSpPr/>
            <p:nvPr/>
          </p:nvSpPr>
          <p:spPr>
            <a:xfrm flipH="1">
              <a:off x="10507980" y="2235841"/>
              <a:ext cx="45719" cy="45719"/>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nvGrpSpPr>
            <p:cNvPr id="65" name="グループ化 64">
              <a:extLst>
                <a:ext uri="{FF2B5EF4-FFF2-40B4-BE49-F238E27FC236}">
                  <a16:creationId xmlns:a16="http://schemas.microsoft.com/office/drawing/2014/main" id="{2520B6AA-7256-42AF-9453-4CBF52571370}"/>
                </a:ext>
              </a:extLst>
            </p:cNvPr>
            <p:cNvGrpSpPr/>
            <p:nvPr/>
          </p:nvGrpSpPr>
          <p:grpSpPr>
            <a:xfrm>
              <a:off x="10430255" y="2156593"/>
              <a:ext cx="201168" cy="204213"/>
              <a:chOff x="10430256" y="2161034"/>
              <a:chExt cx="173089" cy="210303"/>
            </a:xfrm>
          </p:grpSpPr>
          <p:sp>
            <p:nvSpPr>
              <p:cNvPr id="66" name="アーチ 65">
                <a:extLst>
                  <a:ext uri="{FF2B5EF4-FFF2-40B4-BE49-F238E27FC236}">
                    <a16:creationId xmlns:a16="http://schemas.microsoft.com/office/drawing/2014/main" id="{811B820B-DAC8-4C13-98EC-18C59E38D5FB}"/>
                  </a:ext>
                </a:extLst>
              </p:cNvPr>
              <p:cNvSpPr/>
              <p:nvPr/>
            </p:nvSpPr>
            <p:spPr>
              <a:xfrm>
                <a:off x="10430256" y="2170176"/>
                <a:ext cx="173089" cy="201161"/>
              </a:xfrm>
              <a:prstGeom prst="blockArc">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tx1"/>
                  </a:solidFill>
                </a:endParaRPr>
              </a:p>
            </p:txBody>
          </p:sp>
          <p:sp>
            <p:nvSpPr>
              <p:cNvPr id="67" name="アーチ 66">
                <a:extLst>
                  <a:ext uri="{FF2B5EF4-FFF2-40B4-BE49-F238E27FC236}">
                    <a16:creationId xmlns:a16="http://schemas.microsoft.com/office/drawing/2014/main" id="{DA407278-579E-4D95-8ACE-C43F407B896B}"/>
                  </a:ext>
                </a:extLst>
              </p:cNvPr>
              <p:cNvSpPr/>
              <p:nvPr/>
            </p:nvSpPr>
            <p:spPr>
              <a:xfrm rot="10800000">
                <a:off x="10430256" y="2161034"/>
                <a:ext cx="173089" cy="201161"/>
              </a:xfrm>
              <a:prstGeom prst="blockArc">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tx1"/>
                  </a:solidFill>
                </a:endParaRPr>
              </a:p>
            </p:txBody>
          </p:sp>
        </p:grpSp>
      </p:grpSp>
      <p:sp>
        <p:nvSpPr>
          <p:cNvPr id="68" name="矢印: 下 67">
            <a:extLst>
              <a:ext uri="{FF2B5EF4-FFF2-40B4-BE49-F238E27FC236}">
                <a16:creationId xmlns:a16="http://schemas.microsoft.com/office/drawing/2014/main" id="{4DEC8BE0-6484-4762-844B-D087F783EFD6}"/>
              </a:ext>
            </a:extLst>
          </p:cNvPr>
          <p:cNvSpPr/>
          <p:nvPr/>
        </p:nvSpPr>
        <p:spPr>
          <a:xfrm>
            <a:off x="4543129" y="1877968"/>
            <a:ext cx="492292" cy="302857"/>
          </a:xfrm>
          <a:prstGeom prst="downArrow">
            <a:avLst/>
          </a:prstGeom>
          <a:gradFill>
            <a:gsLst>
              <a:gs pos="0">
                <a:schemeClr val="accent1">
                  <a:lumMod val="5000"/>
                  <a:lumOff val="95000"/>
                </a:schemeClr>
              </a:gs>
              <a:gs pos="23000">
                <a:srgbClr val="5DFFFF"/>
              </a:gs>
              <a:gs pos="100000">
                <a:srgbClr val="179DA7"/>
              </a:gs>
            </a:gsLst>
            <a:lin ang="5400000" scaled="1"/>
          </a:gradFill>
          <a:ln>
            <a:gradFill>
              <a:gsLst>
                <a:gs pos="0">
                  <a:schemeClr val="accent1">
                    <a:lumMod val="5000"/>
                    <a:lumOff val="95000"/>
                  </a:schemeClr>
                </a:gs>
                <a:gs pos="11000">
                  <a:srgbClr val="5DFFFF"/>
                </a:gs>
                <a:gs pos="100000">
                  <a:srgbClr val="03A5BB"/>
                </a:gs>
              </a:gsLst>
              <a:lin ang="5400000" scaled="1"/>
            </a:gradFill>
          </a:ln>
          <a:effectLst>
            <a:outerShdw blurRad="50800" dist="50800" dir="5400000" algn="ctr" rotWithShape="0">
              <a:schemeClr val="tx1">
                <a:alpha val="4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9" name="矢印: 下 68">
            <a:extLst>
              <a:ext uri="{FF2B5EF4-FFF2-40B4-BE49-F238E27FC236}">
                <a16:creationId xmlns:a16="http://schemas.microsoft.com/office/drawing/2014/main" id="{449AE767-8502-43C1-9004-F9E1A4544878}"/>
              </a:ext>
            </a:extLst>
          </p:cNvPr>
          <p:cNvSpPr/>
          <p:nvPr/>
        </p:nvSpPr>
        <p:spPr>
          <a:xfrm>
            <a:off x="4534639" y="3011975"/>
            <a:ext cx="492292" cy="302857"/>
          </a:xfrm>
          <a:prstGeom prst="downArrow">
            <a:avLst/>
          </a:prstGeom>
          <a:gradFill>
            <a:gsLst>
              <a:gs pos="0">
                <a:schemeClr val="accent1">
                  <a:lumMod val="5000"/>
                  <a:lumOff val="95000"/>
                </a:schemeClr>
              </a:gs>
              <a:gs pos="23000">
                <a:srgbClr val="5DFFFF"/>
              </a:gs>
              <a:gs pos="100000">
                <a:srgbClr val="179DA7"/>
              </a:gs>
            </a:gsLst>
            <a:lin ang="5400000" scaled="1"/>
          </a:gradFill>
          <a:ln>
            <a:gradFill>
              <a:gsLst>
                <a:gs pos="0">
                  <a:schemeClr val="accent1">
                    <a:lumMod val="5000"/>
                    <a:lumOff val="95000"/>
                  </a:schemeClr>
                </a:gs>
                <a:gs pos="11000">
                  <a:srgbClr val="5DFFFF"/>
                </a:gs>
                <a:gs pos="100000">
                  <a:srgbClr val="03A5BB"/>
                </a:gs>
              </a:gsLst>
              <a:lin ang="5400000" scaled="1"/>
            </a:gradFill>
          </a:ln>
          <a:effectLst>
            <a:outerShdw blurRad="50800" dist="50800" dir="5400000" algn="ctr" rotWithShape="0">
              <a:schemeClr val="tx1">
                <a:alpha val="4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矢印: 下 69">
            <a:extLst>
              <a:ext uri="{FF2B5EF4-FFF2-40B4-BE49-F238E27FC236}">
                <a16:creationId xmlns:a16="http://schemas.microsoft.com/office/drawing/2014/main" id="{D7C7A9DA-1E60-46C2-B77B-6FC7DD4F2EC2}"/>
              </a:ext>
            </a:extLst>
          </p:cNvPr>
          <p:cNvSpPr/>
          <p:nvPr/>
        </p:nvSpPr>
        <p:spPr>
          <a:xfrm>
            <a:off x="4534639" y="4168888"/>
            <a:ext cx="492292" cy="302857"/>
          </a:xfrm>
          <a:prstGeom prst="downArrow">
            <a:avLst/>
          </a:prstGeom>
          <a:gradFill>
            <a:gsLst>
              <a:gs pos="0">
                <a:schemeClr val="accent1">
                  <a:lumMod val="5000"/>
                  <a:lumOff val="95000"/>
                </a:schemeClr>
              </a:gs>
              <a:gs pos="23000">
                <a:srgbClr val="5DFFFF"/>
              </a:gs>
              <a:gs pos="100000">
                <a:srgbClr val="179DA7"/>
              </a:gs>
            </a:gsLst>
            <a:lin ang="5400000" scaled="1"/>
          </a:gradFill>
          <a:ln>
            <a:gradFill>
              <a:gsLst>
                <a:gs pos="0">
                  <a:schemeClr val="accent1">
                    <a:lumMod val="5000"/>
                    <a:lumOff val="95000"/>
                  </a:schemeClr>
                </a:gs>
                <a:gs pos="11000">
                  <a:srgbClr val="5DFFFF"/>
                </a:gs>
                <a:gs pos="100000">
                  <a:srgbClr val="03A5BB"/>
                </a:gs>
              </a:gsLst>
              <a:lin ang="5400000" scaled="1"/>
            </a:gradFill>
          </a:ln>
          <a:effectLst>
            <a:outerShdw blurRad="50800" dist="50800" dir="5400000" algn="ctr" rotWithShape="0">
              <a:schemeClr val="tx1">
                <a:alpha val="4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矢印: 下 70">
            <a:extLst>
              <a:ext uri="{FF2B5EF4-FFF2-40B4-BE49-F238E27FC236}">
                <a16:creationId xmlns:a16="http://schemas.microsoft.com/office/drawing/2014/main" id="{152FEFD4-714B-4D6B-9689-562280256008}"/>
              </a:ext>
            </a:extLst>
          </p:cNvPr>
          <p:cNvSpPr/>
          <p:nvPr/>
        </p:nvSpPr>
        <p:spPr>
          <a:xfrm>
            <a:off x="4543127" y="5382961"/>
            <a:ext cx="492292" cy="302857"/>
          </a:xfrm>
          <a:prstGeom prst="downArrow">
            <a:avLst/>
          </a:prstGeom>
          <a:gradFill>
            <a:gsLst>
              <a:gs pos="0">
                <a:schemeClr val="accent1">
                  <a:lumMod val="5000"/>
                  <a:lumOff val="95000"/>
                </a:schemeClr>
              </a:gs>
              <a:gs pos="23000">
                <a:srgbClr val="5DFFFF"/>
              </a:gs>
              <a:gs pos="100000">
                <a:srgbClr val="179DA7"/>
              </a:gs>
            </a:gsLst>
            <a:lin ang="5400000" scaled="1"/>
          </a:gradFill>
          <a:ln>
            <a:gradFill>
              <a:gsLst>
                <a:gs pos="0">
                  <a:schemeClr val="accent1">
                    <a:lumMod val="5000"/>
                    <a:lumOff val="95000"/>
                  </a:schemeClr>
                </a:gs>
                <a:gs pos="11000">
                  <a:srgbClr val="5DFFFF"/>
                </a:gs>
                <a:gs pos="100000">
                  <a:srgbClr val="03A5BB"/>
                </a:gs>
              </a:gsLst>
              <a:lin ang="5400000" scaled="1"/>
            </a:gradFill>
          </a:ln>
          <a:effectLst>
            <a:outerShdw blurRad="50800" dist="50800" dir="5400000" algn="ctr" rotWithShape="0">
              <a:schemeClr val="tx1">
                <a:alpha val="4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 name="グループ化 1">
            <a:extLst>
              <a:ext uri="{FF2B5EF4-FFF2-40B4-BE49-F238E27FC236}">
                <a16:creationId xmlns:a16="http://schemas.microsoft.com/office/drawing/2014/main" id="{B466808D-3E7A-42D2-855A-E34EFEB33811}"/>
              </a:ext>
            </a:extLst>
          </p:cNvPr>
          <p:cNvGrpSpPr/>
          <p:nvPr/>
        </p:nvGrpSpPr>
        <p:grpSpPr>
          <a:xfrm>
            <a:off x="3779279" y="195967"/>
            <a:ext cx="4996426" cy="667562"/>
            <a:chOff x="3779279" y="195967"/>
            <a:chExt cx="4996426" cy="667562"/>
          </a:xfrm>
        </p:grpSpPr>
        <p:sp>
          <p:nvSpPr>
            <p:cNvPr id="48" name="テキスト ボックス 16">
              <a:extLst>
                <a:ext uri="{FF2B5EF4-FFF2-40B4-BE49-F238E27FC236}">
                  <a16:creationId xmlns:a16="http://schemas.microsoft.com/office/drawing/2014/main" id="{1A048841-3AA7-4468-92EE-EACDCD0A8BB8}"/>
                </a:ext>
              </a:extLst>
            </p:cNvPr>
            <p:cNvSpPr txBox="1"/>
            <p:nvPr/>
          </p:nvSpPr>
          <p:spPr>
            <a:xfrm>
              <a:off x="4386227" y="217198"/>
              <a:ext cx="3954030" cy="646331"/>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3600" b="1" u="sng" dirty="0"/>
                <a:t>コンセプトツリー</a:t>
              </a:r>
            </a:p>
          </p:txBody>
        </p:sp>
        <p:grpSp>
          <p:nvGrpSpPr>
            <p:cNvPr id="72" name="グループ化 71">
              <a:extLst>
                <a:ext uri="{FF2B5EF4-FFF2-40B4-BE49-F238E27FC236}">
                  <a16:creationId xmlns:a16="http://schemas.microsoft.com/office/drawing/2014/main" id="{4D5B8A22-B125-4192-AEDE-5EDD527FD462}"/>
                </a:ext>
              </a:extLst>
            </p:cNvPr>
            <p:cNvGrpSpPr/>
            <p:nvPr/>
          </p:nvGrpSpPr>
          <p:grpSpPr>
            <a:xfrm>
              <a:off x="3779279" y="217198"/>
              <a:ext cx="543513" cy="615601"/>
              <a:chOff x="10430255" y="2156593"/>
              <a:chExt cx="201168" cy="204213"/>
            </a:xfrm>
          </p:grpSpPr>
          <p:sp>
            <p:nvSpPr>
              <p:cNvPr id="73" name="フローチャート: 結合子 72">
                <a:extLst>
                  <a:ext uri="{FF2B5EF4-FFF2-40B4-BE49-F238E27FC236}">
                    <a16:creationId xmlns:a16="http://schemas.microsoft.com/office/drawing/2014/main" id="{153C7D2C-2D38-440E-92E6-D366F72408E3}"/>
                  </a:ext>
                </a:extLst>
              </p:cNvPr>
              <p:cNvSpPr/>
              <p:nvPr/>
            </p:nvSpPr>
            <p:spPr>
              <a:xfrm flipH="1">
                <a:off x="10507980" y="2235841"/>
                <a:ext cx="45719" cy="45719"/>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nvGrpSpPr>
              <p:cNvPr id="74" name="グループ化 73">
                <a:extLst>
                  <a:ext uri="{FF2B5EF4-FFF2-40B4-BE49-F238E27FC236}">
                    <a16:creationId xmlns:a16="http://schemas.microsoft.com/office/drawing/2014/main" id="{3B4D47F6-51D2-4D9E-8E1E-4498447B1078}"/>
                  </a:ext>
                </a:extLst>
              </p:cNvPr>
              <p:cNvGrpSpPr/>
              <p:nvPr/>
            </p:nvGrpSpPr>
            <p:grpSpPr>
              <a:xfrm>
                <a:off x="10430255" y="2156593"/>
                <a:ext cx="201168" cy="204213"/>
                <a:chOff x="10430256" y="2161034"/>
                <a:chExt cx="173089" cy="210303"/>
              </a:xfrm>
            </p:grpSpPr>
            <p:sp>
              <p:nvSpPr>
                <p:cNvPr id="75" name="アーチ 74">
                  <a:extLst>
                    <a:ext uri="{FF2B5EF4-FFF2-40B4-BE49-F238E27FC236}">
                      <a16:creationId xmlns:a16="http://schemas.microsoft.com/office/drawing/2014/main" id="{8021C955-DB24-4C28-988C-62FBCFF01C14}"/>
                    </a:ext>
                  </a:extLst>
                </p:cNvPr>
                <p:cNvSpPr/>
                <p:nvPr/>
              </p:nvSpPr>
              <p:spPr>
                <a:xfrm>
                  <a:off x="10430256" y="2170176"/>
                  <a:ext cx="173089" cy="201161"/>
                </a:xfrm>
                <a:prstGeom prst="blockArc">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tx1"/>
                    </a:solidFill>
                  </a:endParaRPr>
                </a:p>
              </p:txBody>
            </p:sp>
            <p:sp>
              <p:nvSpPr>
                <p:cNvPr id="76" name="アーチ 75">
                  <a:extLst>
                    <a:ext uri="{FF2B5EF4-FFF2-40B4-BE49-F238E27FC236}">
                      <a16:creationId xmlns:a16="http://schemas.microsoft.com/office/drawing/2014/main" id="{B8E868D6-7736-4CAE-BD21-3EAF36BE0564}"/>
                    </a:ext>
                  </a:extLst>
                </p:cNvPr>
                <p:cNvSpPr/>
                <p:nvPr/>
              </p:nvSpPr>
              <p:spPr>
                <a:xfrm rot="10800000">
                  <a:off x="10430256" y="2161034"/>
                  <a:ext cx="173089" cy="201161"/>
                </a:xfrm>
                <a:prstGeom prst="blockArc">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tx1"/>
                    </a:solidFill>
                  </a:endParaRPr>
                </a:p>
              </p:txBody>
            </p:sp>
          </p:grpSp>
        </p:grpSp>
        <p:grpSp>
          <p:nvGrpSpPr>
            <p:cNvPr id="77" name="グループ化 76">
              <a:extLst>
                <a:ext uri="{FF2B5EF4-FFF2-40B4-BE49-F238E27FC236}">
                  <a16:creationId xmlns:a16="http://schemas.microsoft.com/office/drawing/2014/main" id="{083BCA7A-E90E-43FD-ABEE-4CE9DF6ADAA7}"/>
                </a:ext>
              </a:extLst>
            </p:cNvPr>
            <p:cNvGrpSpPr/>
            <p:nvPr/>
          </p:nvGrpSpPr>
          <p:grpSpPr>
            <a:xfrm>
              <a:off x="8232192" y="195967"/>
              <a:ext cx="543513" cy="615601"/>
              <a:chOff x="10430255" y="2156593"/>
              <a:chExt cx="201168" cy="204213"/>
            </a:xfrm>
          </p:grpSpPr>
          <p:sp>
            <p:nvSpPr>
              <p:cNvPr id="78" name="フローチャート: 結合子 77">
                <a:extLst>
                  <a:ext uri="{FF2B5EF4-FFF2-40B4-BE49-F238E27FC236}">
                    <a16:creationId xmlns:a16="http://schemas.microsoft.com/office/drawing/2014/main" id="{79ADCF7D-284B-466E-B657-E518410A0E83}"/>
                  </a:ext>
                </a:extLst>
              </p:cNvPr>
              <p:cNvSpPr/>
              <p:nvPr/>
            </p:nvSpPr>
            <p:spPr>
              <a:xfrm flipH="1">
                <a:off x="10507980" y="2235841"/>
                <a:ext cx="45719" cy="45719"/>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nvGrpSpPr>
              <p:cNvPr id="79" name="グループ化 78">
                <a:extLst>
                  <a:ext uri="{FF2B5EF4-FFF2-40B4-BE49-F238E27FC236}">
                    <a16:creationId xmlns:a16="http://schemas.microsoft.com/office/drawing/2014/main" id="{9D26EFE9-A7CB-4540-9CB7-64681A6EE76E}"/>
                  </a:ext>
                </a:extLst>
              </p:cNvPr>
              <p:cNvGrpSpPr/>
              <p:nvPr/>
            </p:nvGrpSpPr>
            <p:grpSpPr>
              <a:xfrm>
                <a:off x="10430255" y="2156593"/>
                <a:ext cx="201168" cy="204213"/>
                <a:chOff x="10430256" y="2161034"/>
                <a:chExt cx="173089" cy="210303"/>
              </a:xfrm>
            </p:grpSpPr>
            <p:sp>
              <p:nvSpPr>
                <p:cNvPr id="80" name="アーチ 79">
                  <a:extLst>
                    <a:ext uri="{FF2B5EF4-FFF2-40B4-BE49-F238E27FC236}">
                      <a16:creationId xmlns:a16="http://schemas.microsoft.com/office/drawing/2014/main" id="{C51B2BD4-858A-4645-BD96-D7C751EC268C}"/>
                    </a:ext>
                  </a:extLst>
                </p:cNvPr>
                <p:cNvSpPr/>
                <p:nvPr/>
              </p:nvSpPr>
              <p:spPr>
                <a:xfrm>
                  <a:off x="10430256" y="2170176"/>
                  <a:ext cx="173089" cy="201161"/>
                </a:xfrm>
                <a:prstGeom prst="blockArc">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tx1"/>
                    </a:solidFill>
                  </a:endParaRPr>
                </a:p>
              </p:txBody>
            </p:sp>
            <p:sp>
              <p:nvSpPr>
                <p:cNvPr id="81" name="アーチ 80">
                  <a:extLst>
                    <a:ext uri="{FF2B5EF4-FFF2-40B4-BE49-F238E27FC236}">
                      <a16:creationId xmlns:a16="http://schemas.microsoft.com/office/drawing/2014/main" id="{76C84951-A4E9-409C-9505-E581D46A34F8}"/>
                    </a:ext>
                  </a:extLst>
                </p:cNvPr>
                <p:cNvSpPr/>
                <p:nvPr/>
              </p:nvSpPr>
              <p:spPr>
                <a:xfrm rot="10800000">
                  <a:off x="10430256" y="2161034"/>
                  <a:ext cx="173089" cy="201161"/>
                </a:xfrm>
                <a:prstGeom prst="blockArc">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tx1"/>
                    </a:solidFill>
                  </a:endParaRPr>
                </a:p>
              </p:txBody>
            </p:sp>
          </p:grpSp>
        </p:grpSp>
      </p:grpSp>
      <p:grpSp>
        <p:nvGrpSpPr>
          <p:cNvPr id="82" name="グループ化 81">
            <a:extLst>
              <a:ext uri="{FF2B5EF4-FFF2-40B4-BE49-F238E27FC236}">
                <a16:creationId xmlns:a16="http://schemas.microsoft.com/office/drawing/2014/main" id="{BB58625B-F6B5-47DC-A522-8C711A488084}"/>
              </a:ext>
            </a:extLst>
          </p:cNvPr>
          <p:cNvGrpSpPr/>
          <p:nvPr/>
        </p:nvGrpSpPr>
        <p:grpSpPr>
          <a:xfrm>
            <a:off x="357867" y="825550"/>
            <a:ext cx="371652" cy="420942"/>
            <a:chOff x="10430255" y="2156593"/>
            <a:chExt cx="201168" cy="204213"/>
          </a:xfrm>
        </p:grpSpPr>
        <p:sp>
          <p:nvSpPr>
            <p:cNvPr id="83" name="フローチャート: 結合子 82">
              <a:extLst>
                <a:ext uri="{FF2B5EF4-FFF2-40B4-BE49-F238E27FC236}">
                  <a16:creationId xmlns:a16="http://schemas.microsoft.com/office/drawing/2014/main" id="{24AFA0CF-9547-42D1-8B39-A35E8E2A65E4}"/>
                </a:ext>
              </a:extLst>
            </p:cNvPr>
            <p:cNvSpPr/>
            <p:nvPr/>
          </p:nvSpPr>
          <p:spPr>
            <a:xfrm flipH="1">
              <a:off x="10507980" y="2235841"/>
              <a:ext cx="45719" cy="45719"/>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nvGrpSpPr>
            <p:cNvPr id="84" name="グループ化 83">
              <a:extLst>
                <a:ext uri="{FF2B5EF4-FFF2-40B4-BE49-F238E27FC236}">
                  <a16:creationId xmlns:a16="http://schemas.microsoft.com/office/drawing/2014/main" id="{7134583E-7F7D-400F-AA53-BBBED5DABAC5}"/>
                </a:ext>
              </a:extLst>
            </p:cNvPr>
            <p:cNvGrpSpPr/>
            <p:nvPr/>
          </p:nvGrpSpPr>
          <p:grpSpPr>
            <a:xfrm>
              <a:off x="10430255" y="2156593"/>
              <a:ext cx="201168" cy="204213"/>
              <a:chOff x="10430256" y="2161034"/>
              <a:chExt cx="173089" cy="210303"/>
            </a:xfrm>
          </p:grpSpPr>
          <p:sp>
            <p:nvSpPr>
              <p:cNvPr id="85" name="アーチ 84">
                <a:extLst>
                  <a:ext uri="{FF2B5EF4-FFF2-40B4-BE49-F238E27FC236}">
                    <a16:creationId xmlns:a16="http://schemas.microsoft.com/office/drawing/2014/main" id="{A269D2F3-D0EA-49EF-A8F9-3E111592CDFF}"/>
                  </a:ext>
                </a:extLst>
              </p:cNvPr>
              <p:cNvSpPr/>
              <p:nvPr/>
            </p:nvSpPr>
            <p:spPr>
              <a:xfrm>
                <a:off x="10430256" y="2170176"/>
                <a:ext cx="173089" cy="201161"/>
              </a:xfrm>
              <a:prstGeom prst="blockArc">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tx1"/>
                  </a:solidFill>
                </a:endParaRPr>
              </a:p>
            </p:txBody>
          </p:sp>
          <p:sp>
            <p:nvSpPr>
              <p:cNvPr id="86" name="アーチ 85">
                <a:extLst>
                  <a:ext uri="{FF2B5EF4-FFF2-40B4-BE49-F238E27FC236}">
                    <a16:creationId xmlns:a16="http://schemas.microsoft.com/office/drawing/2014/main" id="{8BBBDC11-E70C-465A-B47A-0CD869B1B3C7}"/>
                  </a:ext>
                </a:extLst>
              </p:cNvPr>
              <p:cNvSpPr/>
              <p:nvPr/>
            </p:nvSpPr>
            <p:spPr>
              <a:xfrm rot="10800000">
                <a:off x="10430256" y="2161034"/>
                <a:ext cx="173089" cy="201161"/>
              </a:xfrm>
              <a:prstGeom prst="blockArc">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tx1"/>
                  </a:solidFill>
                </a:endParaRPr>
              </a:p>
            </p:txBody>
          </p:sp>
        </p:grpSp>
      </p:grpSp>
    </p:spTree>
    <p:extLst>
      <p:ext uri="{BB962C8B-B14F-4D97-AF65-F5344CB8AC3E}">
        <p14:creationId xmlns:p14="http://schemas.microsoft.com/office/powerpoint/2010/main" val="32206951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strips(downLeft)">
                                      <p:cBhvr>
                                        <p:cTn id="12" dur="500"/>
                                        <p:tgtEl>
                                          <p:spTgt spid="39"/>
                                        </p:tgtEl>
                                      </p:cBhvr>
                                    </p:animEffect>
                                  </p:childTnLst>
                                </p:cTn>
                              </p:par>
                              <p:par>
                                <p:cTn id="13" presetID="18" presetClass="entr" presetSubtype="12"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strips(downLeft)">
                                      <p:cBhvr>
                                        <p:cTn id="15" dur="500"/>
                                        <p:tgtEl>
                                          <p:spTgt spid="40"/>
                                        </p:tgtEl>
                                      </p:cBhvr>
                                    </p:animEffect>
                                  </p:childTnLst>
                                </p:cTn>
                              </p:par>
                              <p:par>
                                <p:cTn id="16" presetID="18" presetClass="entr" presetSubtype="12" fill="hold" grpId="0"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strips(downLeft)">
                                      <p:cBhvr>
                                        <p:cTn id="18" dur="500"/>
                                        <p:tgtEl>
                                          <p:spTgt spid="41"/>
                                        </p:tgtEl>
                                      </p:cBhvr>
                                    </p:animEffect>
                                  </p:childTnLst>
                                </p:cTn>
                              </p:par>
                              <p:par>
                                <p:cTn id="19" presetID="18" presetClass="entr" presetSubtype="12"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strips(downLeft)">
                                      <p:cBhvr>
                                        <p:cTn id="21" dur="500"/>
                                        <p:tgtEl>
                                          <p:spTgt spid="42"/>
                                        </p:tgtEl>
                                      </p:cBhvr>
                                    </p:animEffect>
                                  </p:childTnLst>
                                </p:cTn>
                              </p:par>
                              <p:par>
                                <p:cTn id="22" presetID="18" presetClass="entr" presetSubtype="12"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strips(downLeft)">
                                      <p:cBhvr>
                                        <p:cTn id="24" dur="500"/>
                                        <p:tgtEl>
                                          <p:spTgt spid="43"/>
                                        </p:tgtEl>
                                      </p:cBhvr>
                                    </p:animEffect>
                                  </p:childTnLst>
                                </p:cTn>
                              </p:par>
                            </p:childTnLst>
                          </p:cTn>
                        </p:par>
                      </p:childTnLst>
                    </p:cTn>
                  </p:par>
                  <p:par>
                    <p:cTn id="25" fill="hold">
                      <p:stCondLst>
                        <p:cond delay="indefinite"/>
                      </p:stCondLst>
                      <p:childTnLst>
                        <p:par>
                          <p:cTn id="26" fill="hold">
                            <p:stCondLst>
                              <p:cond delay="0"/>
                            </p:stCondLst>
                            <p:childTnLst>
                              <p:par>
                                <p:cTn id="27" presetID="18" presetClass="entr" presetSubtype="12"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strips(downLeft)">
                                      <p:cBhvr>
                                        <p:cTn id="29" dur="500"/>
                                        <p:tgtEl>
                                          <p:spTgt spid="18"/>
                                        </p:tgtEl>
                                      </p:cBhvr>
                                    </p:animEffect>
                                  </p:childTnLst>
                                </p:cTn>
                              </p:par>
                              <p:par>
                                <p:cTn id="30" presetID="18" presetClass="entr" presetSubtype="12"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strips(downLeft)">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fade">
                                      <p:cBhvr>
                                        <p:cTn id="37" dur="500"/>
                                        <p:tgtEl>
                                          <p:spTgt spid="7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fade">
                                      <p:cBhvr>
                                        <p:cTn id="40" dur="500"/>
                                        <p:tgtEl>
                                          <p:spTgt spid="7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fade">
                                      <p:cBhvr>
                                        <p:cTn id="43" dur="500"/>
                                        <p:tgtEl>
                                          <p:spTgt spid="6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8"/>
                                        </p:tgtEl>
                                        <p:attrNameLst>
                                          <p:attrName>style.visibility</p:attrName>
                                        </p:attrNameLst>
                                      </p:cBhvr>
                                      <p:to>
                                        <p:strVal val="visible"/>
                                      </p:to>
                                    </p:set>
                                    <p:animEffect transition="in" filter="fade">
                                      <p:cBhvr>
                                        <p:cTn id="46" dur="500"/>
                                        <p:tgtEl>
                                          <p:spTgt spid="6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fade">
                                      <p:cBhvr>
                                        <p:cTn id="52" dur="500"/>
                                        <p:tgtEl>
                                          <p:spTgt spid="3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fade">
                                      <p:cBhvr>
                                        <p:cTn id="5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animBg="1"/>
      <p:bldP spid="39" grpId="0" animBg="1"/>
      <p:bldP spid="40" grpId="0" animBg="1"/>
      <p:bldP spid="41" grpId="0" animBg="1"/>
      <p:bldP spid="42" grpId="0" animBg="1"/>
      <p:bldP spid="43" grpId="0" animBg="1"/>
      <p:bldP spid="68" grpId="0" animBg="1"/>
      <p:bldP spid="69" grpId="0" animBg="1"/>
      <p:bldP spid="70" grpId="0" animBg="1"/>
      <p:bldP spid="7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483C23D6-E53A-4B95-9AE5-83D9F0F45E5E}"/>
              </a:ext>
            </a:extLst>
          </p:cNvPr>
          <p:cNvSpPr txBox="1"/>
          <p:nvPr/>
        </p:nvSpPr>
        <p:spPr>
          <a:xfrm>
            <a:off x="516763" y="1287131"/>
            <a:ext cx="3471643" cy="707886"/>
          </a:xfrm>
          <a:prstGeom prst="rect">
            <a:avLst/>
          </a:prstGeom>
          <a:noFill/>
          <a:effectLst/>
        </p:spPr>
        <p:txBody>
          <a:bodyPr wrap="square" rtlCol="0">
            <a:spAutoFit/>
          </a:bodyPr>
          <a:lstStyle/>
          <a:p>
            <a:r>
              <a:rPr kumimoji="1" lang="ja-JP" altLang="en-US" sz="4000" b="1" dirty="0">
                <a:ln w="28575">
                  <a:solidFill>
                    <a:srgbClr val="CCFFCC"/>
                  </a:solidFill>
                </a:ln>
                <a:solidFill>
                  <a:srgbClr val="00FF99"/>
                </a:solidFill>
                <a:effectLst>
                  <a:glow rad="127000">
                    <a:srgbClr val="77F9DA"/>
                  </a:glow>
                </a:effectLst>
              </a:rPr>
              <a:t>ドラネウラ</a:t>
            </a:r>
          </a:p>
        </p:txBody>
      </p:sp>
      <p:grpSp>
        <p:nvGrpSpPr>
          <p:cNvPr id="3" name="グループ化 2">
            <a:extLst>
              <a:ext uri="{FF2B5EF4-FFF2-40B4-BE49-F238E27FC236}">
                <a16:creationId xmlns:a16="http://schemas.microsoft.com/office/drawing/2014/main" id="{DC506479-80B2-4690-9FA3-BCAEA71AF080}"/>
              </a:ext>
            </a:extLst>
          </p:cNvPr>
          <p:cNvGrpSpPr/>
          <p:nvPr/>
        </p:nvGrpSpPr>
        <p:grpSpPr>
          <a:xfrm>
            <a:off x="679508" y="2194696"/>
            <a:ext cx="6084408" cy="1763844"/>
            <a:chOff x="679508" y="2055970"/>
            <a:chExt cx="6084408" cy="1763844"/>
          </a:xfrm>
        </p:grpSpPr>
        <p:sp>
          <p:nvSpPr>
            <p:cNvPr id="13" name="四角形: 角を丸くする 12">
              <a:extLst>
                <a:ext uri="{FF2B5EF4-FFF2-40B4-BE49-F238E27FC236}">
                  <a16:creationId xmlns:a16="http://schemas.microsoft.com/office/drawing/2014/main" id="{356DB1D5-84A3-4FB2-854A-D00E13652CFA}"/>
                </a:ext>
              </a:extLst>
            </p:cNvPr>
            <p:cNvSpPr/>
            <p:nvPr/>
          </p:nvSpPr>
          <p:spPr>
            <a:xfrm>
              <a:off x="679508" y="2055970"/>
              <a:ext cx="910649" cy="399389"/>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分類</a:t>
              </a:r>
            </a:p>
          </p:txBody>
        </p:sp>
        <p:sp>
          <p:nvSpPr>
            <p:cNvPr id="14" name="テキスト ボックス 13">
              <a:extLst>
                <a:ext uri="{FF2B5EF4-FFF2-40B4-BE49-F238E27FC236}">
                  <a16:creationId xmlns:a16="http://schemas.microsoft.com/office/drawing/2014/main" id="{C30C6F9C-F290-4C76-AA42-1B20708F2317}"/>
                </a:ext>
              </a:extLst>
            </p:cNvPr>
            <p:cNvSpPr txBox="1"/>
            <p:nvPr/>
          </p:nvSpPr>
          <p:spPr>
            <a:xfrm>
              <a:off x="1672850" y="2120911"/>
              <a:ext cx="2292905" cy="369332"/>
            </a:xfrm>
            <a:prstGeom prst="rect">
              <a:avLst/>
            </a:prstGeom>
            <a:noFill/>
          </p:spPr>
          <p:txBody>
            <a:bodyPr wrap="square" rtlCol="0">
              <a:spAutoFit/>
            </a:bodyPr>
            <a:lstStyle/>
            <a:p>
              <a:r>
                <a:rPr kumimoji="1" lang="ja-JP" altLang="en-US" b="1" dirty="0">
                  <a:effectLst>
                    <a:glow rad="101600">
                      <a:schemeClr val="bg1">
                        <a:alpha val="60000"/>
                      </a:schemeClr>
                    </a:glow>
                  </a:effectLst>
                </a:rPr>
                <a:t>メガネウラポケモン</a:t>
              </a:r>
            </a:p>
          </p:txBody>
        </p:sp>
        <p:sp>
          <p:nvSpPr>
            <p:cNvPr id="16" name="四角形: 角を丸くする 15">
              <a:extLst>
                <a:ext uri="{FF2B5EF4-FFF2-40B4-BE49-F238E27FC236}">
                  <a16:creationId xmlns:a16="http://schemas.microsoft.com/office/drawing/2014/main" id="{FD4DB3E6-58F9-4F54-962E-28015264DE92}"/>
                </a:ext>
              </a:extLst>
            </p:cNvPr>
            <p:cNvSpPr/>
            <p:nvPr/>
          </p:nvSpPr>
          <p:spPr>
            <a:xfrm>
              <a:off x="3903100" y="2055970"/>
              <a:ext cx="910649" cy="423642"/>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タイプ</a:t>
              </a:r>
            </a:p>
          </p:txBody>
        </p:sp>
        <p:sp>
          <p:nvSpPr>
            <p:cNvPr id="17" name="テキスト ボックス 16">
              <a:extLst>
                <a:ext uri="{FF2B5EF4-FFF2-40B4-BE49-F238E27FC236}">
                  <a16:creationId xmlns:a16="http://schemas.microsoft.com/office/drawing/2014/main" id="{76AAB6AE-9D6E-4B57-B8A4-8DB999174BF6}"/>
                </a:ext>
              </a:extLst>
            </p:cNvPr>
            <p:cNvSpPr txBox="1"/>
            <p:nvPr/>
          </p:nvSpPr>
          <p:spPr>
            <a:xfrm>
              <a:off x="4935117" y="2136599"/>
              <a:ext cx="1828799" cy="369332"/>
            </a:xfrm>
            <a:prstGeom prst="rect">
              <a:avLst/>
            </a:prstGeom>
            <a:noFill/>
          </p:spPr>
          <p:txBody>
            <a:bodyPr wrap="square" rtlCol="0">
              <a:spAutoFit/>
            </a:bodyPr>
            <a:lstStyle/>
            <a:p>
              <a:r>
                <a:rPr kumimoji="1" lang="ja-JP" altLang="en-US" b="1" dirty="0">
                  <a:solidFill>
                    <a:schemeClr val="accent6">
                      <a:lumMod val="50000"/>
                    </a:schemeClr>
                  </a:solidFill>
                  <a:effectLst>
                    <a:glow rad="101600">
                      <a:schemeClr val="bg1">
                        <a:alpha val="60000"/>
                      </a:schemeClr>
                    </a:glow>
                  </a:effectLst>
                </a:rPr>
                <a:t>むし</a:t>
              </a:r>
              <a:r>
                <a:rPr kumimoji="1" lang="ja-JP" altLang="en-US" b="1" dirty="0">
                  <a:effectLst>
                    <a:glow rad="101600">
                      <a:schemeClr val="bg1">
                        <a:alpha val="60000"/>
                      </a:schemeClr>
                    </a:glow>
                  </a:effectLst>
                </a:rPr>
                <a:t>・</a:t>
              </a:r>
              <a:r>
                <a:rPr kumimoji="1" lang="ja-JP" altLang="en-US" b="1" dirty="0">
                  <a:solidFill>
                    <a:srgbClr val="7030A0"/>
                  </a:solidFill>
                  <a:effectLst>
                    <a:glow rad="101600">
                      <a:schemeClr val="bg1">
                        <a:alpha val="60000"/>
                      </a:schemeClr>
                    </a:glow>
                  </a:effectLst>
                </a:rPr>
                <a:t>ドラゴン</a:t>
              </a:r>
            </a:p>
          </p:txBody>
        </p:sp>
        <p:sp>
          <p:nvSpPr>
            <p:cNvPr id="19" name="テキスト ボックス 18">
              <a:extLst>
                <a:ext uri="{FF2B5EF4-FFF2-40B4-BE49-F238E27FC236}">
                  <a16:creationId xmlns:a16="http://schemas.microsoft.com/office/drawing/2014/main" id="{B16A85E8-2EDC-4B61-983F-9CF6C35DF1B9}"/>
                </a:ext>
              </a:extLst>
            </p:cNvPr>
            <p:cNvSpPr txBox="1"/>
            <p:nvPr/>
          </p:nvSpPr>
          <p:spPr>
            <a:xfrm>
              <a:off x="1711525" y="2794316"/>
              <a:ext cx="1828799" cy="369332"/>
            </a:xfrm>
            <a:prstGeom prst="rect">
              <a:avLst/>
            </a:prstGeom>
            <a:noFill/>
          </p:spPr>
          <p:txBody>
            <a:bodyPr wrap="square" rtlCol="0">
              <a:spAutoFit/>
            </a:bodyPr>
            <a:lstStyle/>
            <a:p>
              <a:r>
                <a:rPr lang="en-US" altLang="ja-JP" b="1" dirty="0">
                  <a:effectLst>
                    <a:glow rad="101600">
                      <a:schemeClr val="bg1">
                        <a:alpha val="60000"/>
                      </a:schemeClr>
                    </a:glow>
                  </a:effectLst>
                  <a:latin typeface="+mn-ea"/>
                </a:rPr>
                <a:t>2.0</a:t>
              </a:r>
              <a:r>
                <a:rPr kumimoji="1" lang="en-US" altLang="ja-JP" b="1" dirty="0">
                  <a:effectLst>
                    <a:glow rad="101600">
                      <a:schemeClr val="bg1">
                        <a:alpha val="60000"/>
                      </a:schemeClr>
                    </a:glow>
                  </a:effectLst>
                  <a:latin typeface="+mn-ea"/>
                </a:rPr>
                <a:t>m</a:t>
              </a:r>
              <a:endParaRPr kumimoji="1" lang="ja-JP" altLang="en-US" b="1" dirty="0">
                <a:effectLst>
                  <a:glow rad="101600">
                    <a:schemeClr val="bg1">
                      <a:alpha val="60000"/>
                    </a:schemeClr>
                  </a:glow>
                </a:effectLst>
                <a:latin typeface="+mn-ea"/>
              </a:endParaRPr>
            </a:p>
          </p:txBody>
        </p:sp>
        <p:sp>
          <p:nvSpPr>
            <p:cNvPr id="20" name="四角形: 角を丸くする 19">
              <a:extLst>
                <a:ext uri="{FF2B5EF4-FFF2-40B4-BE49-F238E27FC236}">
                  <a16:creationId xmlns:a16="http://schemas.microsoft.com/office/drawing/2014/main" id="{1FF8F468-41C3-4C44-B76E-AE563862B33D}"/>
                </a:ext>
              </a:extLst>
            </p:cNvPr>
            <p:cNvSpPr/>
            <p:nvPr/>
          </p:nvSpPr>
          <p:spPr>
            <a:xfrm>
              <a:off x="3903100" y="2822447"/>
              <a:ext cx="910649" cy="368247"/>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t>重さ</a:t>
              </a:r>
              <a:endParaRPr kumimoji="1" lang="ja-JP" altLang="en-US" b="1" dirty="0"/>
            </a:p>
          </p:txBody>
        </p:sp>
        <p:sp>
          <p:nvSpPr>
            <p:cNvPr id="21" name="テキスト ボックス 20">
              <a:extLst>
                <a:ext uri="{FF2B5EF4-FFF2-40B4-BE49-F238E27FC236}">
                  <a16:creationId xmlns:a16="http://schemas.microsoft.com/office/drawing/2014/main" id="{A16ED56F-8D08-4C13-B90B-27E2F3707010}"/>
                </a:ext>
              </a:extLst>
            </p:cNvPr>
            <p:cNvSpPr txBox="1"/>
            <p:nvPr/>
          </p:nvSpPr>
          <p:spPr>
            <a:xfrm>
              <a:off x="4935117" y="2837620"/>
              <a:ext cx="1828799" cy="369332"/>
            </a:xfrm>
            <a:prstGeom prst="rect">
              <a:avLst/>
            </a:prstGeom>
            <a:noFill/>
          </p:spPr>
          <p:txBody>
            <a:bodyPr wrap="square" rtlCol="0">
              <a:spAutoFit/>
            </a:bodyPr>
            <a:lstStyle/>
            <a:p>
              <a:r>
                <a:rPr kumimoji="1" lang="en-US" altLang="ja-JP" b="1" dirty="0">
                  <a:effectLst>
                    <a:glow rad="101600">
                      <a:schemeClr val="bg1">
                        <a:alpha val="60000"/>
                      </a:schemeClr>
                    </a:glow>
                  </a:effectLst>
                  <a:latin typeface="+mn-ea"/>
                </a:rPr>
                <a:t>46.0kg</a:t>
              </a:r>
              <a:endParaRPr kumimoji="1" lang="ja-JP" altLang="en-US" b="1" dirty="0">
                <a:effectLst>
                  <a:glow rad="101600">
                    <a:schemeClr val="bg1">
                      <a:alpha val="60000"/>
                    </a:schemeClr>
                  </a:glow>
                </a:effectLst>
                <a:latin typeface="+mn-ea"/>
              </a:endParaRPr>
            </a:p>
          </p:txBody>
        </p:sp>
        <p:sp>
          <p:nvSpPr>
            <p:cNvPr id="23" name="テキスト ボックス 22">
              <a:extLst>
                <a:ext uri="{FF2B5EF4-FFF2-40B4-BE49-F238E27FC236}">
                  <a16:creationId xmlns:a16="http://schemas.microsoft.com/office/drawing/2014/main" id="{0C6EB69A-5E93-4118-9D53-5D885D20F126}"/>
                </a:ext>
              </a:extLst>
            </p:cNvPr>
            <p:cNvSpPr txBox="1"/>
            <p:nvPr/>
          </p:nvSpPr>
          <p:spPr>
            <a:xfrm>
              <a:off x="1672850" y="3450482"/>
              <a:ext cx="1617225" cy="369332"/>
            </a:xfrm>
            <a:prstGeom prst="rect">
              <a:avLst/>
            </a:prstGeom>
            <a:noFill/>
          </p:spPr>
          <p:txBody>
            <a:bodyPr wrap="square" rtlCol="0">
              <a:spAutoFit/>
            </a:bodyPr>
            <a:lstStyle/>
            <a:p>
              <a:r>
                <a:rPr kumimoji="1" lang="ja-JP" altLang="en-US" b="1" dirty="0">
                  <a:effectLst>
                    <a:glow rad="101600">
                      <a:schemeClr val="bg1">
                        <a:alpha val="60000"/>
                      </a:schemeClr>
                    </a:glow>
                  </a:effectLst>
                </a:rPr>
                <a:t>はやてのむし</a:t>
              </a:r>
            </a:p>
          </p:txBody>
        </p:sp>
      </p:grpSp>
      <p:grpSp>
        <p:nvGrpSpPr>
          <p:cNvPr id="7" name="グループ化 6">
            <a:extLst>
              <a:ext uri="{FF2B5EF4-FFF2-40B4-BE49-F238E27FC236}">
                <a16:creationId xmlns:a16="http://schemas.microsoft.com/office/drawing/2014/main" id="{ABDC05FD-CAFF-4BDD-8201-EE2A55742AA1}"/>
              </a:ext>
            </a:extLst>
          </p:cNvPr>
          <p:cNvGrpSpPr/>
          <p:nvPr/>
        </p:nvGrpSpPr>
        <p:grpSpPr>
          <a:xfrm>
            <a:off x="666482" y="4378389"/>
            <a:ext cx="6598546" cy="2377535"/>
            <a:chOff x="165370" y="4276184"/>
            <a:chExt cx="6598546" cy="2377535"/>
          </a:xfrm>
        </p:grpSpPr>
        <p:sp>
          <p:nvSpPr>
            <p:cNvPr id="6" name="正方形/長方形 5">
              <a:extLst>
                <a:ext uri="{FF2B5EF4-FFF2-40B4-BE49-F238E27FC236}">
                  <a16:creationId xmlns:a16="http://schemas.microsoft.com/office/drawing/2014/main" id="{216CD846-87D2-4A65-BFAF-30B1B59FD771}"/>
                </a:ext>
              </a:extLst>
            </p:cNvPr>
            <p:cNvSpPr/>
            <p:nvPr/>
          </p:nvSpPr>
          <p:spPr>
            <a:xfrm>
              <a:off x="165370" y="4276184"/>
              <a:ext cx="6598546" cy="2377535"/>
            </a:xfrm>
            <a:prstGeom prst="rect">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テキスト ボックス 11">
              <a:extLst>
                <a:ext uri="{FF2B5EF4-FFF2-40B4-BE49-F238E27FC236}">
                  <a16:creationId xmlns:a16="http://schemas.microsoft.com/office/drawing/2014/main" id="{3D6EAF25-AD26-456B-8454-1FB5AD87912E}"/>
                </a:ext>
              </a:extLst>
            </p:cNvPr>
            <p:cNvSpPr txBox="1"/>
            <p:nvPr/>
          </p:nvSpPr>
          <p:spPr>
            <a:xfrm>
              <a:off x="284875" y="4505923"/>
              <a:ext cx="6235307" cy="523220"/>
            </a:xfrm>
            <a:prstGeom prst="rect">
              <a:avLst/>
            </a:prstGeom>
            <a:noFill/>
            <a:effectLst>
              <a:glow>
                <a:schemeClr val="bg1">
                  <a:lumMod val="95000"/>
                  <a:alpha val="84000"/>
                </a:schemeClr>
              </a:glow>
            </a:effectLst>
          </p:spPr>
          <p:txBody>
            <a:bodyPr wrap="square" rtlCol="0">
              <a:spAutoFit/>
            </a:bodyPr>
            <a:lstStyle/>
            <a:p>
              <a:r>
                <a:rPr lang="ja-JP" altLang="en-US" sz="2800" b="1" dirty="0">
                  <a:effectLst/>
                  <a:latin typeface="Meiryo UI" panose="020B0604030504040204" pitchFamily="50" charset="-128"/>
                  <a:ea typeface="Meiryo UI" panose="020B0604030504040204" pitchFamily="50" charset="-128"/>
                </a:rPr>
                <a:t>入手が</a:t>
              </a:r>
              <a:r>
                <a:rPr lang="ja-JP" altLang="en-US" sz="2800" b="1" dirty="0">
                  <a:solidFill>
                    <a:srgbClr val="002060"/>
                  </a:solidFill>
                  <a:effectLst/>
                  <a:latin typeface="Meiryo UI" panose="020B0604030504040204" pitchFamily="50" charset="-128"/>
                  <a:ea typeface="Meiryo UI" panose="020B0604030504040204" pitchFamily="50" charset="-128"/>
                </a:rPr>
                <a:t>容易</a:t>
              </a:r>
              <a:r>
                <a:rPr lang="ja-JP" altLang="en-US" sz="2800" b="1" dirty="0">
                  <a:effectLst/>
                  <a:latin typeface="Meiryo UI" panose="020B0604030504040204" pitchFamily="50" charset="-128"/>
                  <a:ea typeface="Meiryo UI" panose="020B0604030504040204" pitchFamily="50" charset="-128"/>
                </a:rPr>
                <a:t>で強力な</a:t>
              </a:r>
              <a:r>
                <a:rPr lang="ja-JP" altLang="en-US" sz="2800" b="1" dirty="0">
                  <a:solidFill>
                    <a:schemeClr val="accent6">
                      <a:lumMod val="50000"/>
                    </a:schemeClr>
                  </a:solidFill>
                  <a:effectLst/>
                  <a:latin typeface="Meiryo UI" panose="020B0604030504040204" pitchFamily="50" charset="-128"/>
                  <a:ea typeface="Meiryo UI" panose="020B0604030504040204" pitchFamily="50" charset="-128"/>
                </a:rPr>
                <a:t>むし</a:t>
              </a:r>
              <a:r>
                <a:rPr lang="ja-JP" altLang="en-US" sz="2800" b="1" dirty="0">
                  <a:effectLst/>
                  <a:latin typeface="Meiryo UI" panose="020B0604030504040204" pitchFamily="50" charset="-128"/>
                  <a:ea typeface="Meiryo UI" panose="020B0604030504040204" pitchFamily="50" charset="-128"/>
                </a:rPr>
                <a:t>・</a:t>
              </a:r>
              <a:r>
                <a:rPr lang="ja-JP" altLang="en-US" sz="2800" b="1" dirty="0">
                  <a:solidFill>
                    <a:srgbClr val="7030A0"/>
                  </a:solidFill>
                  <a:effectLst/>
                  <a:latin typeface="Meiryo UI" panose="020B0604030504040204" pitchFamily="50" charset="-128"/>
                  <a:ea typeface="Meiryo UI" panose="020B0604030504040204" pitchFamily="50" charset="-128"/>
                </a:rPr>
                <a:t>ドラゴンタイプ</a:t>
              </a:r>
              <a:endParaRPr kumimoji="1" lang="ja-JP" altLang="en-US" sz="2800" b="1" dirty="0">
                <a:solidFill>
                  <a:srgbClr val="7030A0"/>
                </a:solidFill>
                <a:effectLst/>
                <a:latin typeface="Meiryo UI" panose="020B0604030504040204" pitchFamily="50" charset="-128"/>
                <a:ea typeface="Meiryo UI" panose="020B0604030504040204" pitchFamily="50" charset="-128"/>
              </a:endParaRPr>
            </a:p>
          </p:txBody>
        </p:sp>
        <p:sp>
          <p:nvSpPr>
            <p:cNvPr id="24" name="テキスト ボックス 23">
              <a:extLst>
                <a:ext uri="{FF2B5EF4-FFF2-40B4-BE49-F238E27FC236}">
                  <a16:creationId xmlns:a16="http://schemas.microsoft.com/office/drawing/2014/main" id="{9CBD40F7-085B-42A6-94D5-ACB5E2FFDE4A}"/>
                </a:ext>
              </a:extLst>
            </p:cNvPr>
            <p:cNvSpPr txBox="1"/>
            <p:nvPr/>
          </p:nvSpPr>
          <p:spPr>
            <a:xfrm>
              <a:off x="549704" y="5133131"/>
              <a:ext cx="5497936" cy="1323439"/>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序盤の化石入手、復元イベントで入手ができ、進化も早い</a:t>
              </a:r>
              <a:endParaRPr kumimoji="1" lang="en-US" altLang="ja-JP" sz="1600" dirty="0">
                <a:latin typeface="Meiryo UI" panose="020B0604030504040204" pitchFamily="50" charset="-128"/>
                <a:ea typeface="Meiryo UI" panose="020B0604030504040204" pitchFamily="50" charset="-128"/>
              </a:endParaRPr>
            </a:p>
            <a:p>
              <a:r>
                <a:rPr lang="ja-JP" altLang="en-US" sz="1600" dirty="0">
                  <a:solidFill>
                    <a:schemeClr val="accent6">
                      <a:lumMod val="50000"/>
                    </a:schemeClr>
                  </a:solidFill>
                  <a:latin typeface="Meiryo UI" panose="020B0604030504040204" pitchFamily="50" charset="-128"/>
                  <a:ea typeface="Meiryo UI" panose="020B0604030504040204" pitchFamily="50" charset="-128"/>
                </a:rPr>
                <a:t>むし</a:t>
              </a:r>
              <a:r>
                <a:rPr lang="ja-JP" altLang="en-US" sz="1600" dirty="0">
                  <a:latin typeface="Meiryo UI" panose="020B0604030504040204" pitchFamily="50" charset="-128"/>
                  <a:ea typeface="Meiryo UI" panose="020B0604030504040204" pitchFamily="50" charset="-128"/>
                </a:rPr>
                <a:t>・</a:t>
              </a:r>
              <a:r>
                <a:rPr lang="ja-JP" altLang="en-US" sz="1600" dirty="0">
                  <a:solidFill>
                    <a:srgbClr val="7030A0"/>
                  </a:solidFill>
                  <a:latin typeface="Meiryo UI" panose="020B0604030504040204" pitchFamily="50" charset="-128"/>
                  <a:ea typeface="Meiryo UI" panose="020B0604030504040204" pitchFamily="50" charset="-128"/>
                </a:rPr>
                <a:t>ドラゴン</a:t>
              </a:r>
              <a:r>
                <a:rPr lang="ja-JP" altLang="en-US" sz="1600" dirty="0">
                  <a:latin typeface="Meiryo UI" panose="020B0604030504040204" pitchFamily="50" charset="-128"/>
                  <a:ea typeface="Meiryo UI" panose="020B0604030504040204" pitchFamily="50" charset="-128"/>
                </a:rPr>
                <a:t>タイプのポケモン</a:t>
              </a:r>
              <a:endParaRPr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高い素早さと攻撃力を持ち、物語序盤から終盤まで活躍できる。</a:t>
              </a:r>
              <a:endParaRPr kumimoji="1"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弱点</a:t>
              </a:r>
              <a:r>
                <a:rPr lang="ja-JP" altLang="en-US" sz="1600" dirty="0">
                  <a:latin typeface="Meiryo UI" panose="020B0604030504040204" pitchFamily="50" charset="-128"/>
                  <a:ea typeface="Meiryo UI" panose="020B0604030504040204" pitchFamily="50" charset="-128"/>
                </a:rPr>
                <a:t>となるタイプが多いが、強力な特性「はやてのむし」を活かせば</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他のドラゴンタイプと引けを取らない活躍を見せる。</a:t>
              </a:r>
              <a:endParaRPr lang="en-US" altLang="ja-JP" sz="1600" dirty="0">
                <a:latin typeface="Meiryo UI" panose="020B0604030504040204" pitchFamily="50" charset="-128"/>
                <a:ea typeface="Meiryo UI" panose="020B0604030504040204" pitchFamily="50" charset="-128"/>
              </a:endParaRPr>
            </a:p>
          </p:txBody>
        </p:sp>
      </p:grpSp>
      <p:pic>
        <p:nvPicPr>
          <p:cNvPr id="8" name="図 7">
            <a:extLst>
              <a:ext uri="{FF2B5EF4-FFF2-40B4-BE49-F238E27FC236}">
                <a16:creationId xmlns:a16="http://schemas.microsoft.com/office/drawing/2014/main" id="{18FADF52-A71D-448C-82F0-78AB1FAE9B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1432490">
            <a:off x="5497199" y="-378905"/>
            <a:ext cx="7908022" cy="7436092"/>
          </a:xfrm>
          <a:prstGeom prst="rect">
            <a:avLst/>
          </a:prstGeom>
          <a:effectLst>
            <a:glow rad="50800">
              <a:schemeClr val="bg1"/>
            </a:glow>
            <a:outerShdw blurRad="254000" dist="279400" dir="2460000" sx="94000" sy="94000" algn="ctr" rotWithShape="0">
              <a:schemeClr val="tx1">
                <a:alpha val="51000"/>
              </a:schemeClr>
            </a:outerShdw>
          </a:effectLst>
        </p:spPr>
      </p:pic>
      <p:pic>
        <p:nvPicPr>
          <p:cNvPr id="5" name="図 4" descr="図形&#10;&#10;中程度の精度で自動的に生成された説明">
            <a:extLst>
              <a:ext uri="{FF2B5EF4-FFF2-40B4-BE49-F238E27FC236}">
                <a16:creationId xmlns:a16="http://schemas.microsoft.com/office/drawing/2014/main" id="{15224EFB-4C50-4A4A-8F10-5AAC6ED232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445484">
            <a:off x="5476791" y="-390195"/>
            <a:ext cx="7941838" cy="7467890"/>
          </a:xfrm>
          <a:prstGeom prst="rect">
            <a:avLst/>
          </a:prstGeom>
          <a:effectLst>
            <a:glow rad="127000">
              <a:schemeClr val="bg1"/>
            </a:glow>
            <a:softEdge rad="63500"/>
          </a:effectLst>
        </p:spPr>
      </p:pic>
      <p:sp>
        <p:nvSpPr>
          <p:cNvPr id="25" name="四角形: 角を丸くする 24">
            <a:extLst>
              <a:ext uri="{FF2B5EF4-FFF2-40B4-BE49-F238E27FC236}">
                <a16:creationId xmlns:a16="http://schemas.microsoft.com/office/drawing/2014/main" id="{C33179E0-173B-47CF-9055-C8B8E40D4DF8}"/>
              </a:ext>
            </a:extLst>
          </p:cNvPr>
          <p:cNvSpPr/>
          <p:nvPr/>
        </p:nvSpPr>
        <p:spPr>
          <a:xfrm>
            <a:off x="679508" y="2809635"/>
            <a:ext cx="910649" cy="399389"/>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t>高さ</a:t>
            </a:r>
            <a:endParaRPr kumimoji="1" lang="ja-JP" altLang="en-US" b="1" dirty="0"/>
          </a:p>
        </p:txBody>
      </p:sp>
      <p:sp>
        <p:nvSpPr>
          <p:cNvPr id="26" name="四角形: 角を丸くする 25">
            <a:extLst>
              <a:ext uri="{FF2B5EF4-FFF2-40B4-BE49-F238E27FC236}">
                <a16:creationId xmlns:a16="http://schemas.microsoft.com/office/drawing/2014/main" id="{C370B79F-C7DE-485B-8048-8ED766477755}"/>
              </a:ext>
            </a:extLst>
          </p:cNvPr>
          <p:cNvSpPr/>
          <p:nvPr/>
        </p:nvSpPr>
        <p:spPr>
          <a:xfrm>
            <a:off x="666482" y="3529025"/>
            <a:ext cx="910649" cy="399389"/>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特性</a:t>
            </a:r>
          </a:p>
        </p:txBody>
      </p:sp>
      <p:grpSp>
        <p:nvGrpSpPr>
          <p:cNvPr id="27" name="グループ化 26">
            <a:extLst>
              <a:ext uri="{FF2B5EF4-FFF2-40B4-BE49-F238E27FC236}">
                <a16:creationId xmlns:a16="http://schemas.microsoft.com/office/drawing/2014/main" id="{EF5B9FB8-F1BC-47BF-A5FB-BEFDE81838C1}"/>
              </a:ext>
            </a:extLst>
          </p:cNvPr>
          <p:cNvGrpSpPr/>
          <p:nvPr/>
        </p:nvGrpSpPr>
        <p:grpSpPr>
          <a:xfrm>
            <a:off x="785987" y="248988"/>
            <a:ext cx="4996426" cy="667562"/>
            <a:chOff x="3779279" y="195967"/>
            <a:chExt cx="4996426" cy="667562"/>
          </a:xfrm>
        </p:grpSpPr>
        <p:sp>
          <p:nvSpPr>
            <p:cNvPr id="28" name="テキスト ボックス 16">
              <a:extLst>
                <a:ext uri="{FF2B5EF4-FFF2-40B4-BE49-F238E27FC236}">
                  <a16:creationId xmlns:a16="http://schemas.microsoft.com/office/drawing/2014/main" id="{F36F13EA-FDF7-40D6-BA72-38F81FB5E256}"/>
                </a:ext>
              </a:extLst>
            </p:cNvPr>
            <p:cNvSpPr txBox="1"/>
            <p:nvPr/>
          </p:nvSpPr>
          <p:spPr>
            <a:xfrm>
              <a:off x="4386227" y="217198"/>
              <a:ext cx="3954030" cy="646331"/>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3600" b="1" u="sng" dirty="0">
                  <a:latin typeface="Meiryo UI" panose="020B0604030504040204" pitchFamily="50" charset="-128"/>
                  <a:ea typeface="Meiryo UI" panose="020B0604030504040204" pitchFamily="50" charset="-128"/>
                </a:rPr>
                <a:t>シーズ</a:t>
              </a:r>
              <a:endParaRPr kumimoji="1" lang="ja-JP" altLang="en-US" sz="1050" u="sng" dirty="0">
                <a:latin typeface="Meiryo UI" panose="020B0604030504040204" pitchFamily="50" charset="-128"/>
                <a:ea typeface="Meiryo UI" panose="020B0604030504040204" pitchFamily="50" charset="-128"/>
              </a:endParaRPr>
            </a:p>
          </p:txBody>
        </p:sp>
        <p:grpSp>
          <p:nvGrpSpPr>
            <p:cNvPr id="29" name="グループ化 28">
              <a:extLst>
                <a:ext uri="{FF2B5EF4-FFF2-40B4-BE49-F238E27FC236}">
                  <a16:creationId xmlns:a16="http://schemas.microsoft.com/office/drawing/2014/main" id="{BDA2B0F7-3928-4C3C-927B-B5E9B2E89AC3}"/>
                </a:ext>
              </a:extLst>
            </p:cNvPr>
            <p:cNvGrpSpPr/>
            <p:nvPr/>
          </p:nvGrpSpPr>
          <p:grpSpPr>
            <a:xfrm>
              <a:off x="3779279" y="217198"/>
              <a:ext cx="543513" cy="615601"/>
              <a:chOff x="10430255" y="2156593"/>
              <a:chExt cx="201168" cy="204213"/>
            </a:xfrm>
          </p:grpSpPr>
          <p:sp>
            <p:nvSpPr>
              <p:cNvPr id="35" name="フローチャート: 結合子 34">
                <a:extLst>
                  <a:ext uri="{FF2B5EF4-FFF2-40B4-BE49-F238E27FC236}">
                    <a16:creationId xmlns:a16="http://schemas.microsoft.com/office/drawing/2014/main" id="{122A345B-8EC9-481F-96F4-EB4FDD43A01D}"/>
                  </a:ext>
                </a:extLst>
              </p:cNvPr>
              <p:cNvSpPr/>
              <p:nvPr/>
            </p:nvSpPr>
            <p:spPr>
              <a:xfrm flipH="1">
                <a:off x="10507980" y="2235841"/>
                <a:ext cx="45719" cy="45719"/>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nvGrpSpPr>
              <p:cNvPr id="36" name="グループ化 35">
                <a:extLst>
                  <a:ext uri="{FF2B5EF4-FFF2-40B4-BE49-F238E27FC236}">
                    <a16:creationId xmlns:a16="http://schemas.microsoft.com/office/drawing/2014/main" id="{13D6FD93-6D98-43A9-9D7F-D4BAF234D6DA}"/>
                  </a:ext>
                </a:extLst>
              </p:cNvPr>
              <p:cNvGrpSpPr/>
              <p:nvPr/>
            </p:nvGrpSpPr>
            <p:grpSpPr>
              <a:xfrm>
                <a:off x="10430255" y="2156593"/>
                <a:ext cx="201168" cy="204213"/>
                <a:chOff x="10430256" y="2161034"/>
                <a:chExt cx="173089" cy="210303"/>
              </a:xfrm>
            </p:grpSpPr>
            <p:sp>
              <p:nvSpPr>
                <p:cNvPr id="37" name="アーチ 36">
                  <a:extLst>
                    <a:ext uri="{FF2B5EF4-FFF2-40B4-BE49-F238E27FC236}">
                      <a16:creationId xmlns:a16="http://schemas.microsoft.com/office/drawing/2014/main" id="{43B41FB6-2FCA-4129-B220-B792CB470087}"/>
                    </a:ext>
                  </a:extLst>
                </p:cNvPr>
                <p:cNvSpPr/>
                <p:nvPr/>
              </p:nvSpPr>
              <p:spPr>
                <a:xfrm>
                  <a:off x="10430256" y="2170176"/>
                  <a:ext cx="173089" cy="201161"/>
                </a:xfrm>
                <a:prstGeom prst="blockArc">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tx1"/>
                    </a:solidFill>
                  </a:endParaRPr>
                </a:p>
              </p:txBody>
            </p:sp>
            <p:sp>
              <p:nvSpPr>
                <p:cNvPr id="38" name="アーチ 37">
                  <a:extLst>
                    <a:ext uri="{FF2B5EF4-FFF2-40B4-BE49-F238E27FC236}">
                      <a16:creationId xmlns:a16="http://schemas.microsoft.com/office/drawing/2014/main" id="{297595BB-5DFC-4C11-B4CD-F6B7EB220C3C}"/>
                    </a:ext>
                  </a:extLst>
                </p:cNvPr>
                <p:cNvSpPr/>
                <p:nvPr/>
              </p:nvSpPr>
              <p:spPr>
                <a:xfrm rot="10800000">
                  <a:off x="10430256" y="2161034"/>
                  <a:ext cx="173089" cy="201161"/>
                </a:xfrm>
                <a:prstGeom prst="blockArc">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tx1"/>
                    </a:solidFill>
                  </a:endParaRPr>
                </a:p>
              </p:txBody>
            </p:sp>
          </p:grpSp>
        </p:grpSp>
        <p:grpSp>
          <p:nvGrpSpPr>
            <p:cNvPr id="30" name="グループ化 29">
              <a:extLst>
                <a:ext uri="{FF2B5EF4-FFF2-40B4-BE49-F238E27FC236}">
                  <a16:creationId xmlns:a16="http://schemas.microsoft.com/office/drawing/2014/main" id="{731809CC-59D2-4A28-9BF4-8DCD85B4DD76}"/>
                </a:ext>
              </a:extLst>
            </p:cNvPr>
            <p:cNvGrpSpPr/>
            <p:nvPr/>
          </p:nvGrpSpPr>
          <p:grpSpPr>
            <a:xfrm>
              <a:off x="8232192" y="195967"/>
              <a:ext cx="543513" cy="615601"/>
              <a:chOff x="10430255" y="2156593"/>
              <a:chExt cx="201168" cy="204213"/>
            </a:xfrm>
          </p:grpSpPr>
          <p:sp>
            <p:nvSpPr>
              <p:cNvPr id="31" name="フローチャート: 結合子 30">
                <a:extLst>
                  <a:ext uri="{FF2B5EF4-FFF2-40B4-BE49-F238E27FC236}">
                    <a16:creationId xmlns:a16="http://schemas.microsoft.com/office/drawing/2014/main" id="{25A98D4A-85BB-4AFB-B268-2BD131AD3BE8}"/>
                  </a:ext>
                </a:extLst>
              </p:cNvPr>
              <p:cNvSpPr/>
              <p:nvPr/>
            </p:nvSpPr>
            <p:spPr>
              <a:xfrm flipH="1">
                <a:off x="10507980" y="2235841"/>
                <a:ext cx="45719" cy="45719"/>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nvGrpSpPr>
              <p:cNvPr id="32" name="グループ化 31">
                <a:extLst>
                  <a:ext uri="{FF2B5EF4-FFF2-40B4-BE49-F238E27FC236}">
                    <a16:creationId xmlns:a16="http://schemas.microsoft.com/office/drawing/2014/main" id="{B0651A57-42FC-4E4F-935A-CC9AD50C8892}"/>
                  </a:ext>
                </a:extLst>
              </p:cNvPr>
              <p:cNvGrpSpPr/>
              <p:nvPr/>
            </p:nvGrpSpPr>
            <p:grpSpPr>
              <a:xfrm>
                <a:off x="10430255" y="2156593"/>
                <a:ext cx="201168" cy="204213"/>
                <a:chOff x="10430256" y="2161034"/>
                <a:chExt cx="173089" cy="210303"/>
              </a:xfrm>
            </p:grpSpPr>
            <p:sp>
              <p:nvSpPr>
                <p:cNvPr id="33" name="アーチ 32">
                  <a:extLst>
                    <a:ext uri="{FF2B5EF4-FFF2-40B4-BE49-F238E27FC236}">
                      <a16:creationId xmlns:a16="http://schemas.microsoft.com/office/drawing/2014/main" id="{97AF12D6-2C99-4286-AE2E-F7CE19E91FE9}"/>
                    </a:ext>
                  </a:extLst>
                </p:cNvPr>
                <p:cNvSpPr/>
                <p:nvPr/>
              </p:nvSpPr>
              <p:spPr>
                <a:xfrm>
                  <a:off x="10430256" y="2170176"/>
                  <a:ext cx="173089" cy="201161"/>
                </a:xfrm>
                <a:prstGeom prst="blockArc">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tx1"/>
                    </a:solidFill>
                  </a:endParaRPr>
                </a:p>
              </p:txBody>
            </p:sp>
            <p:sp>
              <p:nvSpPr>
                <p:cNvPr id="34" name="アーチ 33">
                  <a:extLst>
                    <a:ext uri="{FF2B5EF4-FFF2-40B4-BE49-F238E27FC236}">
                      <a16:creationId xmlns:a16="http://schemas.microsoft.com/office/drawing/2014/main" id="{B5EC1297-19C7-4C96-B91C-880310386379}"/>
                    </a:ext>
                  </a:extLst>
                </p:cNvPr>
                <p:cNvSpPr/>
                <p:nvPr/>
              </p:nvSpPr>
              <p:spPr>
                <a:xfrm rot="10800000">
                  <a:off x="10430256" y="2161034"/>
                  <a:ext cx="173089" cy="201161"/>
                </a:xfrm>
                <a:prstGeom prst="blockArc">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tx1"/>
                    </a:solidFill>
                  </a:endParaRPr>
                </a:p>
              </p:txBody>
            </p:sp>
          </p:grpSp>
        </p:grpSp>
      </p:grpSp>
    </p:spTree>
    <p:extLst>
      <p:ext uri="{BB962C8B-B14F-4D97-AF65-F5344CB8AC3E}">
        <p14:creationId xmlns:p14="http://schemas.microsoft.com/office/powerpoint/2010/main" val="1696073335"/>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Righ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0" presetClass="entr" presetSubtype="0" decel="10000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1000" fill="hold"/>
                                        <p:tgtEl>
                                          <p:spTgt spid="15"/>
                                        </p:tgtEl>
                                        <p:attrNameLst>
                                          <p:attrName>ppt_w</p:attrName>
                                        </p:attrNameLst>
                                      </p:cBhvr>
                                      <p:tavLst>
                                        <p:tav tm="0">
                                          <p:val>
                                            <p:strVal val="#ppt_w+.3"/>
                                          </p:val>
                                        </p:tav>
                                        <p:tav tm="100000">
                                          <p:val>
                                            <p:strVal val="#ppt_w"/>
                                          </p:val>
                                        </p:tav>
                                      </p:tavLst>
                                    </p:anim>
                                    <p:anim calcmode="lin" valueType="num">
                                      <p:cBhvr>
                                        <p:cTn id="13" dur="1000" fill="hold"/>
                                        <p:tgtEl>
                                          <p:spTgt spid="15"/>
                                        </p:tgtEl>
                                        <p:attrNameLst>
                                          <p:attrName>ppt_h</p:attrName>
                                        </p:attrNameLst>
                                      </p:cBhvr>
                                      <p:tavLst>
                                        <p:tav tm="0">
                                          <p:val>
                                            <p:strVal val="#ppt_h"/>
                                          </p:val>
                                        </p:tav>
                                        <p:tav tm="100000">
                                          <p:val>
                                            <p:strVal val="#ppt_h"/>
                                          </p:val>
                                        </p:tav>
                                      </p:tavLst>
                                    </p:anim>
                                    <p:animEffect transition="in" filter="fade">
                                      <p:cBhvr>
                                        <p:cTn id="14" dur="10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750"/>
                                        <p:tgtEl>
                                          <p:spTgt spid="5"/>
                                        </p:tgtEl>
                                      </p:cBhvr>
                                    </p:animEffect>
                                    <p:set>
                                      <p:cBhvr>
                                        <p:cTn id="19" dur="1" fill="hold">
                                          <p:stCondLst>
                                            <p:cond delay="749"/>
                                          </p:stCondLst>
                                        </p:cTn>
                                        <p:tgtEl>
                                          <p:spTgt spid="5"/>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75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randombar(horizontal)">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strips(downLeft)">
                                      <p:cBhvr>
                                        <p:cTn id="3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B0AEAF5E-6844-4034-87B7-D309BEB5F19F}"/>
              </a:ext>
            </a:extLst>
          </p:cNvPr>
          <p:cNvSpPr txBox="1"/>
          <p:nvPr/>
        </p:nvSpPr>
        <p:spPr>
          <a:xfrm>
            <a:off x="2106902" y="1031844"/>
            <a:ext cx="7733250" cy="584775"/>
          </a:xfrm>
          <a:prstGeom prst="rect">
            <a:avLst/>
          </a:prstGeom>
          <a:noFill/>
        </p:spPr>
        <p:txBody>
          <a:bodyPr wrap="square" rtlCol="0">
            <a:spAutoFit/>
          </a:bodyPr>
          <a:lstStyle/>
          <a:p>
            <a:pPr algn="ctr"/>
            <a:r>
              <a:rPr lang="ja-JP" altLang="en-US" sz="3200" b="1" dirty="0">
                <a:latin typeface="Meiryo UI" panose="020B0604030504040204" pitchFamily="50" charset="-128"/>
                <a:ea typeface="Meiryo UI" panose="020B0604030504040204" pitchFamily="50" charset="-128"/>
              </a:rPr>
              <a:t>弱点の多さをカバー！</a:t>
            </a:r>
            <a:r>
              <a:rPr lang="ja-JP" altLang="en-US" sz="3200" b="1" dirty="0">
                <a:solidFill>
                  <a:srgbClr val="FF0000"/>
                </a:solidFill>
                <a:latin typeface="Meiryo UI" panose="020B0604030504040204" pitchFamily="50" charset="-128"/>
                <a:ea typeface="Meiryo UI" panose="020B0604030504040204" pitchFamily="50" charset="-128"/>
              </a:rPr>
              <a:t>新特性 「はやてのむし」</a:t>
            </a:r>
            <a:endParaRPr kumimoji="1" lang="ja-JP" altLang="en-US" sz="3200" b="1" dirty="0">
              <a:solidFill>
                <a:srgbClr val="FF0000"/>
              </a:solidFill>
              <a:latin typeface="Meiryo UI" panose="020B0604030504040204" pitchFamily="50" charset="-128"/>
              <a:ea typeface="Meiryo UI" panose="020B0604030504040204" pitchFamily="50" charset="-128"/>
            </a:endParaRPr>
          </a:p>
        </p:txBody>
      </p:sp>
      <p:grpSp>
        <p:nvGrpSpPr>
          <p:cNvPr id="10" name="グループ化 9">
            <a:extLst>
              <a:ext uri="{FF2B5EF4-FFF2-40B4-BE49-F238E27FC236}">
                <a16:creationId xmlns:a16="http://schemas.microsoft.com/office/drawing/2014/main" id="{A2528938-6C0C-4BEE-A928-7F7E6F2F90ED}"/>
              </a:ext>
            </a:extLst>
          </p:cNvPr>
          <p:cNvGrpSpPr/>
          <p:nvPr/>
        </p:nvGrpSpPr>
        <p:grpSpPr>
          <a:xfrm>
            <a:off x="2305190" y="1697683"/>
            <a:ext cx="7629095" cy="1444182"/>
            <a:chOff x="1556849" y="1820411"/>
            <a:chExt cx="7629095" cy="1444182"/>
          </a:xfrm>
        </p:grpSpPr>
        <p:sp>
          <p:nvSpPr>
            <p:cNvPr id="2" name="正方形/長方形 1">
              <a:extLst>
                <a:ext uri="{FF2B5EF4-FFF2-40B4-BE49-F238E27FC236}">
                  <a16:creationId xmlns:a16="http://schemas.microsoft.com/office/drawing/2014/main" id="{DFD6231C-8A49-4CF5-BE51-479A351874DD}"/>
                </a:ext>
              </a:extLst>
            </p:cNvPr>
            <p:cNvSpPr/>
            <p:nvPr/>
          </p:nvSpPr>
          <p:spPr>
            <a:xfrm>
              <a:off x="1556850" y="1820411"/>
              <a:ext cx="2419532" cy="511728"/>
            </a:xfrm>
            <a:prstGeom prst="rect">
              <a:avLst/>
            </a:prstGeom>
            <a:solidFill>
              <a:srgbClr val="4DFFC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とくせい</a:t>
              </a:r>
            </a:p>
          </p:txBody>
        </p:sp>
        <p:sp>
          <p:nvSpPr>
            <p:cNvPr id="24" name="正方形/長方形 23">
              <a:extLst>
                <a:ext uri="{FF2B5EF4-FFF2-40B4-BE49-F238E27FC236}">
                  <a16:creationId xmlns:a16="http://schemas.microsoft.com/office/drawing/2014/main" id="{D0EE34A8-8397-480B-A83A-724624ED31AB}"/>
                </a:ext>
              </a:extLst>
            </p:cNvPr>
            <p:cNvSpPr/>
            <p:nvPr/>
          </p:nvSpPr>
          <p:spPr>
            <a:xfrm>
              <a:off x="3976382" y="1828447"/>
              <a:ext cx="5209562" cy="5117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　</a:t>
              </a:r>
              <a:r>
                <a:rPr kumimoji="1" lang="ja-JP" altLang="en-US" sz="2000" dirty="0">
                  <a:solidFill>
                    <a:schemeClr val="tx1"/>
                  </a:solidFill>
                </a:rPr>
                <a:t>はやてのむし</a:t>
              </a:r>
              <a:endParaRPr kumimoji="1" lang="ja-JP" altLang="en-US" dirty="0">
                <a:solidFill>
                  <a:schemeClr val="tx1"/>
                </a:solidFill>
              </a:endParaRPr>
            </a:p>
          </p:txBody>
        </p:sp>
        <p:sp>
          <p:nvSpPr>
            <p:cNvPr id="26" name="正方形/長方形 25">
              <a:extLst>
                <a:ext uri="{FF2B5EF4-FFF2-40B4-BE49-F238E27FC236}">
                  <a16:creationId xmlns:a16="http://schemas.microsoft.com/office/drawing/2014/main" id="{661AEA27-3A98-4F90-82B9-25AFD956A4A0}"/>
                </a:ext>
              </a:extLst>
            </p:cNvPr>
            <p:cNvSpPr/>
            <p:nvPr/>
          </p:nvSpPr>
          <p:spPr>
            <a:xfrm>
              <a:off x="1556849" y="2341263"/>
              <a:ext cx="7629095" cy="92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86EAA047-10D9-4AF7-9DB7-D30BA0932D4E}"/>
                </a:ext>
              </a:extLst>
            </p:cNvPr>
            <p:cNvSpPr txBox="1"/>
            <p:nvPr/>
          </p:nvSpPr>
          <p:spPr>
            <a:xfrm>
              <a:off x="1556850" y="2341262"/>
              <a:ext cx="7629094" cy="923330"/>
            </a:xfrm>
            <a:prstGeom prst="rect">
              <a:avLst/>
            </a:prstGeom>
            <a:noFill/>
            <a:ln>
              <a:solidFill>
                <a:schemeClr val="tx1"/>
              </a:solidFill>
            </a:ln>
          </p:spPr>
          <p:txBody>
            <a:bodyPr wrap="square" rtlCol="0">
              <a:spAutoFit/>
            </a:bodyPr>
            <a:lstStyle/>
            <a:p>
              <a:r>
                <a:rPr kumimoji="1" lang="ja-JP" altLang="en-US" dirty="0"/>
                <a:t>バトル場に出たターン、攻撃をするか</a:t>
              </a:r>
              <a:endParaRPr kumimoji="1" lang="en-US" altLang="ja-JP" dirty="0"/>
            </a:p>
            <a:p>
              <a:r>
                <a:rPr lang="ja-JP" altLang="en-US" dirty="0"/>
                <a:t>ターンの終わりが来るまで回避の構えを取り</a:t>
              </a:r>
              <a:endParaRPr lang="en-US" altLang="ja-JP" dirty="0"/>
            </a:p>
            <a:p>
              <a:r>
                <a:rPr kumimoji="1" lang="ja-JP" altLang="en-US" dirty="0"/>
                <a:t>相手の技を必ず回避する</a:t>
              </a:r>
            </a:p>
          </p:txBody>
        </p:sp>
      </p:grpSp>
      <p:sp>
        <p:nvSpPr>
          <p:cNvPr id="28" name="テキスト ボックス 27">
            <a:extLst>
              <a:ext uri="{FF2B5EF4-FFF2-40B4-BE49-F238E27FC236}">
                <a16:creationId xmlns:a16="http://schemas.microsoft.com/office/drawing/2014/main" id="{B35BB2ED-8863-42EC-A9DE-0EF757815406}"/>
              </a:ext>
            </a:extLst>
          </p:cNvPr>
          <p:cNvSpPr txBox="1"/>
          <p:nvPr/>
        </p:nvSpPr>
        <p:spPr>
          <a:xfrm>
            <a:off x="1583664" y="3420215"/>
            <a:ext cx="9468401" cy="461665"/>
          </a:xfrm>
          <a:prstGeom prst="rect">
            <a:avLst/>
          </a:prstGeom>
          <a:noFill/>
        </p:spPr>
        <p:txBody>
          <a:bodyPr wrap="square" rtlCol="0">
            <a:spAutoFit/>
          </a:bodyPr>
          <a:lstStyle/>
          <a:p>
            <a:pPr algn="ctr"/>
            <a:r>
              <a:rPr kumimoji="1" lang="ja-JP" altLang="en-US" sz="2400" b="1" dirty="0"/>
              <a:t>攻撃した後に手持ちに戻る「とんぼがえり」とのコンボが強力！！</a:t>
            </a:r>
            <a:endParaRPr kumimoji="1" lang="en-US" altLang="ja-JP" sz="2400" b="1" dirty="0"/>
          </a:p>
        </p:txBody>
      </p:sp>
      <p:sp>
        <p:nvSpPr>
          <p:cNvPr id="8" name="テキスト ボックス 7">
            <a:extLst>
              <a:ext uri="{FF2B5EF4-FFF2-40B4-BE49-F238E27FC236}">
                <a16:creationId xmlns:a16="http://schemas.microsoft.com/office/drawing/2014/main" id="{38AC4A39-61DA-4277-8EE5-9EFD5FB2CAA0}"/>
              </a:ext>
            </a:extLst>
          </p:cNvPr>
          <p:cNvSpPr txBox="1"/>
          <p:nvPr/>
        </p:nvSpPr>
        <p:spPr>
          <a:xfrm>
            <a:off x="326726" y="174217"/>
            <a:ext cx="8243342" cy="830997"/>
          </a:xfrm>
          <a:prstGeom prst="rect">
            <a:avLst/>
          </a:prstGeom>
          <a:noFill/>
        </p:spPr>
        <p:txBody>
          <a:bodyPr wrap="square" rtlCol="0">
            <a:spAutoFit/>
          </a:bodyPr>
          <a:lstStyle/>
          <a:p>
            <a:r>
              <a:rPr lang="ja-JP" altLang="en-US" sz="4800" b="1" u="sng" dirty="0">
                <a:latin typeface="Meiryo UI" panose="020B0604030504040204" pitchFamily="50" charset="-128"/>
                <a:ea typeface="Meiryo UI" panose="020B0604030504040204" pitchFamily="50" charset="-128"/>
              </a:rPr>
              <a:t>ニーズ</a:t>
            </a:r>
            <a:endParaRPr kumimoji="1" lang="ja-JP" altLang="en-US" sz="1400" u="sng" dirty="0">
              <a:latin typeface="Meiryo UI" panose="020B0604030504040204" pitchFamily="50" charset="-128"/>
              <a:ea typeface="Meiryo UI" panose="020B0604030504040204" pitchFamily="50" charset="-128"/>
            </a:endParaRPr>
          </a:p>
        </p:txBody>
      </p:sp>
      <p:sp>
        <p:nvSpPr>
          <p:cNvPr id="5" name="矢印: 右 4">
            <a:extLst>
              <a:ext uri="{FF2B5EF4-FFF2-40B4-BE49-F238E27FC236}">
                <a16:creationId xmlns:a16="http://schemas.microsoft.com/office/drawing/2014/main" id="{366E195D-088E-4644-AA0B-978282B08606}"/>
              </a:ext>
            </a:extLst>
          </p:cNvPr>
          <p:cNvSpPr/>
          <p:nvPr/>
        </p:nvSpPr>
        <p:spPr>
          <a:xfrm>
            <a:off x="3554078" y="4997412"/>
            <a:ext cx="1127222" cy="584775"/>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矢印: 右 14">
            <a:extLst>
              <a:ext uri="{FF2B5EF4-FFF2-40B4-BE49-F238E27FC236}">
                <a16:creationId xmlns:a16="http://schemas.microsoft.com/office/drawing/2014/main" id="{03C4E762-8749-4DD8-A731-015D7EFB0545}"/>
              </a:ext>
            </a:extLst>
          </p:cNvPr>
          <p:cNvSpPr/>
          <p:nvPr/>
        </p:nvSpPr>
        <p:spPr>
          <a:xfrm rot="10800000" flipH="1">
            <a:off x="7689296" y="4997412"/>
            <a:ext cx="1086012" cy="584775"/>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4" name="グループ化 3">
            <a:extLst>
              <a:ext uri="{FF2B5EF4-FFF2-40B4-BE49-F238E27FC236}">
                <a16:creationId xmlns:a16="http://schemas.microsoft.com/office/drawing/2014/main" id="{411EA173-E43D-4D42-8DDC-B759DC590667}"/>
              </a:ext>
            </a:extLst>
          </p:cNvPr>
          <p:cNvGrpSpPr/>
          <p:nvPr/>
        </p:nvGrpSpPr>
        <p:grpSpPr>
          <a:xfrm>
            <a:off x="1751251" y="3978586"/>
            <a:ext cx="1344032" cy="2041965"/>
            <a:chOff x="1751251" y="3978586"/>
            <a:chExt cx="1344032" cy="2041965"/>
          </a:xfrm>
        </p:grpSpPr>
        <p:sp>
          <p:nvSpPr>
            <p:cNvPr id="12" name="テキスト ボックス 11">
              <a:extLst>
                <a:ext uri="{FF2B5EF4-FFF2-40B4-BE49-F238E27FC236}">
                  <a16:creationId xmlns:a16="http://schemas.microsoft.com/office/drawing/2014/main" id="{CCBA84DB-7DB1-416A-9180-2DD2AFAF9389}"/>
                </a:ext>
              </a:extLst>
            </p:cNvPr>
            <p:cNvSpPr txBox="1"/>
            <p:nvPr/>
          </p:nvSpPr>
          <p:spPr>
            <a:xfrm>
              <a:off x="1912910" y="3978586"/>
              <a:ext cx="1070992" cy="584775"/>
            </a:xfrm>
            <a:prstGeom prst="rect">
              <a:avLst/>
            </a:prstGeom>
            <a:noFill/>
          </p:spPr>
          <p:txBody>
            <a:bodyPr wrap="square" rtlCol="0">
              <a:spAutoFit/>
            </a:bodyPr>
            <a:lstStyle/>
            <a:p>
              <a:pPr algn="ctr"/>
              <a:r>
                <a:rPr kumimoji="1" lang="ja-JP" altLang="en-US" sz="3200" b="1" dirty="0">
                  <a:solidFill>
                    <a:srgbClr val="002060"/>
                  </a:solidFill>
                  <a:latin typeface="Meiryo UI" panose="020B0604030504040204" pitchFamily="50" charset="-128"/>
                  <a:ea typeface="Meiryo UI" panose="020B0604030504040204" pitchFamily="50" charset="-128"/>
                </a:rPr>
                <a:t>不利</a:t>
              </a:r>
            </a:p>
          </p:txBody>
        </p:sp>
        <p:pic>
          <p:nvPicPr>
            <p:cNvPr id="17" name="図 16">
              <a:extLst>
                <a:ext uri="{FF2B5EF4-FFF2-40B4-BE49-F238E27FC236}">
                  <a16:creationId xmlns:a16="http://schemas.microsoft.com/office/drawing/2014/main" id="{58F10F9D-81FA-4146-B87A-68BCD8DAEE3A}"/>
                </a:ext>
              </a:extLst>
            </p:cNvPr>
            <p:cNvPicPr>
              <a:picLocks noChangeAspect="1"/>
            </p:cNvPicPr>
            <p:nvPr/>
          </p:nvPicPr>
          <p:blipFill>
            <a:blip r:embed="rId2"/>
            <a:stretch>
              <a:fillRect/>
            </a:stretch>
          </p:blipFill>
          <p:spPr>
            <a:xfrm>
              <a:off x="1751251" y="4691512"/>
              <a:ext cx="584775" cy="584775"/>
            </a:xfrm>
            <a:prstGeom prst="rect">
              <a:avLst/>
            </a:prstGeom>
          </p:spPr>
        </p:pic>
        <p:pic>
          <p:nvPicPr>
            <p:cNvPr id="19" name="図 18">
              <a:extLst>
                <a:ext uri="{FF2B5EF4-FFF2-40B4-BE49-F238E27FC236}">
                  <a16:creationId xmlns:a16="http://schemas.microsoft.com/office/drawing/2014/main" id="{DB5CA49F-82B7-4BBE-B523-FEFBCFDEFE6B}"/>
                </a:ext>
              </a:extLst>
            </p:cNvPr>
            <p:cNvPicPr>
              <a:picLocks noChangeAspect="1"/>
            </p:cNvPicPr>
            <p:nvPr/>
          </p:nvPicPr>
          <p:blipFill>
            <a:blip r:embed="rId3"/>
            <a:stretch>
              <a:fillRect/>
            </a:stretch>
          </p:blipFill>
          <p:spPr>
            <a:xfrm>
              <a:off x="2482829" y="4688467"/>
              <a:ext cx="584775" cy="584775"/>
            </a:xfrm>
            <a:prstGeom prst="rect">
              <a:avLst/>
            </a:prstGeom>
          </p:spPr>
        </p:pic>
        <p:pic>
          <p:nvPicPr>
            <p:cNvPr id="21" name="図 20">
              <a:extLst>
                <a:ext uri="{FF2B5EF4-FFF2-40B4-BE49-F238E27FC236}">
                  <a16:creationId xmlns:a16="http://schemas.microsoft.com/office/drawing/2014/main" id="{A21B60D0-25F3-4D4E-B801-D157B3211A82}"/>
                </a:ext>
              </a:extLst>
            </p:cNvPr>
            <p:cNvPicPr>
              <a:picLocks noChangeAspect="1"/>
            </p:cNvPicPr>
            <p:nvPr/>
          </p:nvPicPr>
          <p:blipFill>
            <a:blip r:embed="rId4"/>
            <a:stretch>
              <a:fillRect/>
            </a:stretch>
          </p:blipFill>
          <p:spPr>
            <a:xfrm>
              <a:off x="2510508" y="5435776"/>
              <a:ext cx="584775" cy="584775"/>
            </a:xfrm>
            <a:prstGeom prst="rect">
              <a:avLst/>
            </a:prstGeom>
          </p:spPr>
        </p:pic>
        <p:pic>
          <p:nvPicPr>
            <p:cNvPr id="23" name="図 22">
              <a:extLst>
                <a:ext uri="{FF2B5EF4-FFF2-40B4-BE49-F238E27FC236}">
                  <a16:creationId xmlns:a16="http://schemas.microsoft.com/office/drawing/2014/main" id="{3EA31313-F0B3-43A6-97D0-581DF6F79EA5}"/>
                </a:ext>
              </a:extLst>
            </p:cNvPr>
            <p:cNvPicPr>
              <a:picLocks noChangeAspect="1"/>
            </p:cNvPicPr>
            <p:nvPr/>
          </p:nvPicPr>
          <p:blipFill>
            <a:blip r:embed="rId5"/>
            <a:stretch>
              <a:fillRect/>
            </a:stretch>
          </p:blipFill>
          <p:spPr>
            <a:xfrm>
              <a:off x="1751251" y="5392601"/>
              <a:ext cx="584775" cy="589905"/>
            </a:xfrm>
            <a:prstGeom prst="rect">
              <a:avLst/>
            </a:prstGeom>
          </p:spPr>
        </p:pic>
      </p:grpSp>
      <p:grpSp>
        <p:nvGrpSpPr>
          <p:cNvPr id="7" name="グループ化 6">
            <a:extLst>
              <a:ext uri="{FF2B5EF4-FFF2-40B4-BE49-F238E27FC236}">
                <a16:creationId xmlns:a16="http://schemas.microsoft.com/office/drawing/2014/main" id="{85CD8819-8973-406E-AB2D-8DAEDD69B172}"/>
              </a:ext>
            </a:extLst>
          </p:cNvPr>
          <p:cNvGrpSpPr/>
          <p:nvPr/>
        </p:nvGrpSpPr>
        <p:grpSpPr>
          <a:xfrm>
            <a:off x="8970783" y="3946755"/>
            <a:ext cx="1318830" cy="1951921"/>
            <a:chOff x="8970783" y="3946755"/>
            <a:chExt cx="1318830" cy="1951921"/>
          </a:xfrm>
        </p:grpSpPr>
        <p:sp>
          <p:nvSpPr>
            <p:cNvPr id="13" name="テキスト ボックス 12">
              <a:extLst>
                <a:ext uri="{FF2B5EF4-FFF2-40B4-BE49-F238E27FC236}">
                  <a16:creationId xmlns:a16="http://schemas.microsoft.com/office/drawing/2014/main" id="{25E2B036-A887-4F85-B14C-9D9DA3E726EC}"/>
                </a:ext>
              </a:extLst>
            </p:cNvPr>
            <p:cNvSpPr txBox="1"/>
            <p:nvPr/>
          </p:nvSpPr>
          <p:spPr>
            <a:xfrm>
              <a:off x="9092163" y="3946755"/>
              <a:ext cx="1070992" cy="584775"/>
            </a:xfrm>
            <a:prstGeom prst="rect">
              <a:avLst/>
            </a:prstGeom>
            <a:noFill/>
          </p:spPr>
          <p:txBody>
            <a:bodyPr wrap="square" rtlCol="0">
              <a:spAutoFit/>
            </a:bodyPr>
            <a:lstStyle/>
            <a:p>
              <a:pPr algn="ctr"/>
              <a:r>
                <a:rPr kumimoji="1" lang="ja-JP" altLang="en-US" sz="3200" b="1" dirty="0">
                  <a:solidFill>
                    <a:srgbClr val="C00000"/>
                  </a:solidFill>
                  <a:latin typeface="Meiryo UI" panose="020B0604030504040204" pitchFamily="50" charset="-128"/>
                  <a:ea typeface="Meiryo UI" panose="020B0604030504040204" pitchFamily="50" charset="-128"/>
                </a:rPr>
                <a:t>有利</a:t>
              </a:r>
            </a:p>
          </p:txBody>
        </p:sp>
        <p:pic>
          <p:nvPicPr>
            <p:cNvPr id="25" name="図 24">
              <a:extLst>
                <a:ext uri="{FF2B5EF4-FFF2-40B4-BE49-F238E27FC236}">
                  <a16:creationId xmlns:a16="http://schemas.microsoft.com/office/drawing/2014/main" id="{532F3DEA-BFF4-466A-B44C-5DCCED52C06B}"/>
                </a:ext>
              </a:extLst>
            </p:cNvPr>
            <p:cNvPicPr>
              <a:picLocks noChangeAspect="1"/>
            </p:cNvPicPr>
            <p:nvPr/>
          </p:nvPicPr>
          <p:blipFill>
            <a:blip r:embed="rId6"/>
            <a:stretch>
              <a:fillRect/>
            </a:stretch>
          </p:blipFill>
          <p:spPr>
            <a:xfrm>
              <a:off x="8970783" y="4603860"/>
              <a:ext cx="589731" cy="584775"/>
            </a:xfrm>
            <a:prstGeom prst="rect">
              <a:avLst/>
            </a:prstGeom>
          </p:spPr>
        </p:pic>
        <p:pic>
          <p:nvPicPr>
            <p:cNvPr id="27" name="図 26">
              <a:extLst>
                <a:ext uri="{FF2B5EF4-FFF2-40B4-BE49-F238E27FC236}">
                  <a16:creationId xmlns:a16="http://schemas.microsoft.com/office/drawing/2014/main" id="{5E56221A-BDBA-4689-A042-292BC9B09BA2}"/>
                </a:ext>
              </a:extLst>
            </p:cNvPr>
            <p:cNvPicPr>
              <a:picLocks noChangeAspect="1"/>
            </p:cNvPicPr>
            <p:nvPr/>
          </p:nvPicPr>
          <p:blipFill>
            <a:blip r:embed="rId7"/>
            <a:stretch>
              <a:fillRect/>
            </a:stretch>
          </p:blipFill>
          <p:spPr>
            <a:xfrm>
              <a:off x="9699882" y="4606432"/>
              <a:ext cx="589731" cy="582203"/>
            </a:xfrm>
            <a:prstGeom prst="rect">
              <a:avLst/>
            </a:prstGeom>
          </p:spPr>
        </p:pic>
        <p:pic>
          <p:nvPicPr>
            <p:cNvPr id="29" name="図 28">
              <a:extLst>
                <a:ext uri="{FF2B5EF4-FFF2-40B4-BE49-F238E27FC236}">
                  <a16:creationId xmlns:a16="http://schemas.microsoft.com/office/drawing/2014/main" id="{C1D90C57-00BC-4716-AF7F-F7571DF25318}"/>
                </a:ext>
              </a:extLst>
            </p:cNvPr>
            <p:cNvPicPr>
              <a:picLocks noChangeAspect="1"/>
            </p:cNvPicPr>
            <p:nvPr/>
          </p:nvPicPr>
          <p:blipFill>
            <a:blip r:embed="rId8"/>
            <a:stretch>
              <a:fillRect/>
            </a:stretch>
          </p:blipFill>
          <p:spPr>
            <a:xfrm>
              <a:off x="8996118" y="5306414"/>
              <a:ext cx="589731" cy="592262"/>
            </a:xfrm>
            <a:prstGeom prst="rect">
              <a:avLst/>
            </a:prstGeom>
          </p:spPr>
        </p:pic>
        <p:pic>
          <p:nvPicPr>
            <p:cNvPr id="31" name="図 30">
              <a:extLst>
                <a:ext uri="{FF2B5EF4-FFF2-40B4-BE49-F238E27FC236}">
                  <a16:creationId xmlns:a16="http://schemas.microsoft.com/office/drawing/2014/main" id="{2C13C37A-7A39-4C5B-92AF-7385B1074451}"/>
                </a:ext>
              </a:extLst>
            </p:cNvPr>
            <p:cNvPicPr>
              <a:picLocks noChangeAspect="1"/>
            </p:cNvPicPr>
            <p:nvPr/>
          </p:nvPicPr>
          <p:blipFill>
            <a:blip r:embed="rId9"/>
            <a:stretch>
              <a:fillRect/>
            </a:stretch>
          </p:blipFill>
          <p:spPr>
            <a:xfrm>
              <a:off x="9706298" y="5306414"/>
              <a:ext cx="583315" cy="590957"/>
            </a:xfrm>
            <a:prstGeom prst="rect">
              <a:avLst/>
            </a:prstGeom>
          </p:spPr>
        </p:pic>
      </p:grpSp>
      <p:sp>
        <p:nvSpPr>
          <p:cNvPr id="20" name="テキスト ボックス 19">
            <a:extLst>
              <a:ext uri="{FF2B5EF4-FFF2-40B4-BE49-F238E27FC236}">
                <a16:creationId xmlns:a16="http://schemas.microsoft.com/office/drawing/2014/main" id="{C2C3F5F5-6645-411A-B1EC-820E8BDF82CD}"/>
              </a:ext>
            </a:extLst>
          </p:cNvPr>
          <p:cNvSpPr txBox="1"/>
          <p:nvPr/>
        </p:nvSpPr>
        <p:spPr>
          <a:xfrm>
            <a:off x="3221565" y="4546483"/>
            <a:ext cx="1732290" cy="338554"/>
          </a:xfrm>
          <a:prstGeom prst="rect">
            <a:avLst/>
          </a:prstGeom>
          <a:noFill/>
        </p:spPr>
        <p:txBody>
          <a:bodyPr wrap="square" rtlCol="0">
            <a:spAutoFit/>
          </a:bodyPr>
          <a:lstStyle/>
          <a:p>
            <a:pPr algn="ctr"/>
            <a:r>
              <a:rPr kumimoji="1" lang="ja-JP" altLang="en-US" sz="1600" dirty="0">
                <a:latin typeface="Meiryo UI" panose="020B0604030504040204" pitchFamily="50" charset="-128"/>
                <a:ea typeface="Meiryo UI" panose="020B0604030504040204" pitchFamily="50" charset="-128"/>
              </a:rPr>
              <a:t>とんぼがえりで撤退</a:t>
            </a:r>
            <a:endParaRPr kumimoji="1" lang="en-US" altLang="ja-JP" sz="1600" dirty="0">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a16="http://schemas.microsoft.com/office/drawing/2014/main" id="{66351B80-F6BE-4C5A-B0D8-5872784B6319}"/>
              </a:ext>
            </a:extLst>
          </p:cNvPr>
          <p:cNvSpPr txBox="1"/>
          <p:nvPr/>
        </p:nvSpPr>
        <p:spPr>
          <a:xfrm>
            <a:off x="7263828" y="4371966"/>
            <a:ext cx="1732290" cy="584775"/>
          </a:xfrm>
          <a:prstGeom prst="rect">
            <a:avLst/>
          </a:prstGeom>
          <a:noFill/>
        </p:spPr>
        <p:txBody>
          <a:bodyPr wrap="square" rtlCol="0">
            <a:spAutoFit/>
          </a:bodyPr>
          <a:lstStyle/>
          <a:p>
            <a:pPr algn="ctr"/>
            <a:r>
              <a:rPr lang="ja-JP" altLang="en-US" sz="1600" dirty="0">
                <a:latin typeface="Meiryo UI" panose="020B0604030504040204" pitchFamily="50" charset="-128"/>
                <a:ea typeface="Meiryo UI" panose="020B0604030504040204" pitchFamily="50" charset="-128"/>
              </a:rPr>
              <a:t>有利なポケモンへ繰り出す</a:t>
            </a:r>
            <a:endParaRPr kumimoji="1" lang="en-US" altLang="ja-JP" sz="1600" dirty="0">
              <a:latin typeface="Meiryo UI" panose="020B0604030504040204" pitchFamily="50" charset="-128"/>
              <a:ea typeface="Meiryo UI" panose="020B0604030504040204" pitchFamily="50" charset="-128"/>
            </a:endParaRPr>
          </a:p>
        </p:txBody>
      </p:sp>
      <p:pic>
        <p:nvPicPr>
          <p:cNvPr id="18" name="図 17">
            <a:extLst>
              <a:ext uri="{FF2B5EF4-FFF2-40B4-BE49-F238E27FC236}">
                <a16:creationId xmlns:a16="http://schemas.microsoft.com/office/drawing/2014/main" id="{96C1D353-3440-4EB1-B553-53FDD93BC23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29366" y="3749304"/>
            <a:ext cx="3311864" cy="3114220"/>
          </a:xfrm>
          <a:prstGeom prst="rect">
            <a:avLst/>
          </a:prstGeom>
          <a:effectLst>
            <a:glow rad="25400">
              <a:schemeClr val="bg1">
                <a:alpha val="61000"/>
              </a:schemeClr>
            </a:glow>
            <a:outerShdw blurRad="101600" dist="76200" dir="3660000" sx="105000" sy="105000" algn="ctr" rotWithShape="0">
              <a:schemeClr val="tx1">
                <a:alpha val="28000"/>
              </a:schemeClr>
            </a:outerShdw>
          </a:effectLst>
        </p:spPr>
      </p:pic>
    </p:spTree>
    <p:extLst>
      <p:ext uri="{BB962C8B-B14F-4D97-AF65-F5344CB8AC3E}">
        <p14:creationId xmlns:p14="http://schemas.microsoft.com/office/powerpoint/2010/main" val="162985546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1000"/>
                                        <p:tgtEl>
                                          <p:spTgt spid="28"/>
                                        </p:tgtEl>
                                      </p:cBhvr>
                                    </p:animEffect>
                                    <p:anim calcmode="lin" valueType="num">
                                      <p:cBhvr>
                                        <p:cTn id="24" dur="1000" fill="hold"/>
                                        <p:tgtEl>
                                          <p:spTgt spid="28"/>
                                        </p:tgtEl>
                                        <p:attrNameLst>
                                          <p:attrName>ppt_x</p:attrName>
                                        </p:attrNameLst>
                                      </p:cBhvr>
                                      <p:tavLst>
                                        <p:tav tm="0">
                                          <p:val>
                                            <p:strVal val="#ppt_x"/>
                                          </p:val>
                                        </p:tav>
                                        <p:tav tm="100000">
                                          <p:val>
                                            <p:strVal val="#ppt_x"/>
                                          </p:val>
                                        </p:tav>
                                      </p:tavLst>
                                    </p:anim>
                                    <p:anim calcmode="lin" valueType="num">
                                      <p:cBhvr>
                                        <p:cTn id="25" dur="900" decel="100000" fill="hold"/>
                                        <p:tgtEl>
                                          <p:spTgt spid="2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5" presetClass="entr" presetSubtype="10"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checkerboard(across)">
                                      <p:cBhvr>
                                        <p:cTn id="36" dur="500"/>
                                        <p:tgtEl>
                                          <p:spTgt spid="20"/>
                                        </p:tgtEl>
                                      </p:cBhvr>
                                    </p:animEffect>
                                  </p:childTnLst>
                                </p:cTn>
                              </p:par>
                              <p:par>
                                <p:cTn id="37" presetID="5" presetClass="entr" presetSubtype="1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checkerboard(across)">
                                      <p:cBhvr>
                                        <p:cTn id="39" dur="500"/>
                                        <p:tgtEl>
                                          <p:spTgt spid="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childTnLst>
                    </p:cTn>
                  </p:par>
                  <p:par>
                    <p:cTn id="45" fill="hold">
                      <p:stCondLst>
                        <p:cond delay="indefinite"/>
                      </p:stCondLst>
                      <p:childTnLst>
                        <p:par>
                          <p:cTn id="46" fill="hold">
                            <p:stCondLst>
                              <p:cond delay="0"/>
                            </p:stCondLst>
                            <p:childTnLst>
                              <p:par>
                                <p:cTn id="47" presetID="5" presetClass="entr" presetSubtype="10"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checkerboard(across)">
                                      <p:cBhvr>
                                        <p:cTn id="49" dur="500"/>
                                        <p:tgtEl>
                                          <p:spTgt spid="22"/>
                                        </p:tgtEl>
                                      </p:cBhvr>
                                    </p:animEffect>
                                  </p:childTnLst>
                                </p:cTn>
                              </p:par>
                              <p:par>
                                <p:cTn id="50" presetID="5" presetClass="entr" presetSubtype="10"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checkerboard(across)">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8" grpId="0"/>
      <p:bldP spid="8" grpId="0"/>
      <p:bldP spid="5" grpId="0" animBg="1"/>
      <p:bldP spid="15" grpId="0" animBg="1"/>
      <p:bldP spid="20" grpId="0"/>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2F73CABC-5358-4A82-8F3E-855770B19E5B}"/>
              </a:ext>
            </a:extLst>
          </p:cNvPr>
          <p:cNvSpPr txBox="1"/>
          <p:nvPr/>
        </p:nvSpPr>
        <p:spPr>
          <a:xfrm>
            <a:off x="897683" y="1331974"/>
            <a:ext cx="8614094" cy="584775"/>
          </a:xfrm>
          <a:prstGeom prst="rect">
            <a:avLst/>
          </a:prstGeom>
          <a:noFill/>
        </p:spPr>
        <p:txBody>
          <a:bodyPr wrap="square" rtlCol="0">
            <a:spAutoFit/>
          </a:bodyPr>
          <a:lstStyle/>
          <a:p>
            <a:r>
              <a:rPr lang="ja-JP" altLang="en-US" sz="3200" b="1" dirty="0">
                <a:latin typeface="Meiryo UI" panose="020B0604030504040204" pitchFamily="50" charset="-128"/>
                <a:ea typeface="Meiryo UI" panose="020B0604030504040204" pitchFamily="50" charset="-128"/>
              </a:rPr>
              <a:t>・強いんだけど、</a:t>
            </a:r>
            <a:r>
              <a:rPr lang="ja-JP" altLang="en-US" sz="3200" b="1" dirty="0">
                <a:solidFill>
                  <a:schemeClr val="accent6">
                    <a:lumMod val="75000"/>
                  </a:schemeClr>
                </a:solidFill>
                <a:latin typeface="Meiryo UI" panose="020B0604030504040204" pitchFamily="50" charset="-128"/>
                <a:ea typeface="Meiryo UI" panose="020B0604030504040204" pitchFamily="50" charset="-128"/>
              </a:rPr>
              <a:t>むしタイプ</a:t>
            </a:r>
            <a:r>
              <a:rPr lang="ja-JP" altLang="en-US" sz="3200" b="1" dirty="0">
                <a:latin typeface="Meiryo UI" panose="020B0604030504040204" pitchFamily="50" charset="-128"/>
                <a:ea typeface="Meiryo UI" panose="020B0604030504040204" pitchFamily="50" charset="-128"/>
              </a:rPr>
              <a:t>である理由が薄い！！</a:t>
            </a:r>
            <a:endParaRPr kumimoji="1" lang="ja-JP" altLang="en-US"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80BFD29B-32FA-4177-9496-43BD5A82E717}"/>
              </a:ext>
            </a:extLst>
          </p:cNvPr>
          <p:cNvSpPr txBox="1"/>
          <p:nvPr/>
        </p:nvSpPr>
        <p:spPr>
          <a:xfrm>
            <a:off x="326726" y="174217"/>
            <a:ext cx="8719997" cy="830997"/>
          </a:xfrm>
          <a:prstGeom prst="rect">
            <a:avLst/>
          </a:prstGeom>
          <a:noFill/>
        </p:spPr>
        <p:txBody>
          <a:bodyPr wrap="square" rtlCol="0">
            <a:spAutoFit/>
          </a:bodyPr>
          <a:lstStyle/>
          <a:p>
            <a:r>
              <a:rPr lang="ja-JP" altLang="en-US" sz="4800" b="1" u="sng" dirty="0">
                <a:latin typeface="Meiryo UI" panose="020B0604030504040204" pitchFamily="50" charset="-128"/>
                <a:ea typeface="Meiryo UI" panose="020B0604030504040204" pitchFamily="50" charset="-128"/>
              </a:rPr>
              <a:t>ウォンツ</a:t>
            </a:r>
            <a:endParaRPr kumimoji="1" lang="ja-JP" altLang="en-US" sz="1400" u="sng"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9C24F228-AC2D-4675-A4B9-E3986DF4AE3F}"/>
              </a:ext>
            </a:extLst>
          </p:cNvPr>
          <p:cNvSpPr txBox="1"/>
          <p:nvPr/>
        </p:nvSpPr>
        <p:spPr>
          <a:xfrm>
            <a:off x="897683" y="2123418"/>
            <a:ext cx="9855664" cy="584775"/>
          </a:xfrm>
          <a:prstGeom prst="rect">
            <a:avLst/>
          </a:prstGeom>
          <a:noFill/>
        </p:spPr>
        <p:txBody>
          <a:bodyPr wrap="square" rtlCol="0">
            <a:spAutoFit/>
          </a:bodyPr>
          <a:lstStyle/>
          <a:p>
            <a:r>
              <a:rPr lang="ja-JP" altLang="en-US" sz="3200" b="1" dirty="0">
                <a:latin typeface="Meiryo UI" panose="020B0604030504040204" pitchFamily="50" charset="-128"/>
                <a:ea typeface="Meiryo UI" panose="020B0604030504040204" pitchFamily="50" charset="-128"/>
              </a:rPr>
              <a:t>・これが</a:t>
            </a:r>
            <a:r>
              <a:rPr lang="ja-JP" altLang="en-US" sz="3200" b="1" dirty="0">
                <a:solidFill>
                  <a:srgbClr val="7030A0"/>
                </a:solidFill>
                <a:latin typeface="Meiryo UI" panose="020B0604030504040204" pitchFamily="50" charset="-128"/>
                <a:ea typeface="Meiryo UI" panose="020B0604030504040204" pitchFamily="50" charset="-128"/>
              </a:rPr>
              <a:t>ドラゴン</a:t>
            </a:r>
            <a:r>
              <a:rPr lang="ja-JP" altLang="en-US" sz="3200" b="1" dirty="0">
                <a:latin typeface="Meiryo UI" panose="020B0604030504040204" pitchFamily="50" charset="-128"/>
                <a:ea typeface="Meiryo UI" panose="020B0604030504040204" pitchFamily="50" charset="-128"/>
              </a:rPr>
              <a:t>・</a:t>
            </a:r>
            <a:r>
              <a:rPr lang="ja-JP" altLang="en-US" sz="3200" b="1" dirty="0">
                <a:solidFill>
                  <a:schemeClr val="accent1"/>
                </a:solidFill>
                <a:latin typeface="Meiryo UI" panose="020B0604030504040204" pitchFamily="50" charset="-128"/>
                <a:ea typeface="Meiryo UI" panose="020B0604030504040204" pitchFamily="50" charset="-128"/>
              </a:rPr>
              <a:t>ひこう</a:t>
            </a:r>
            <a:r>
              <a:rPr lang="ja-JP" altLang="en-US" sz="3200" b="1" dirty="0">
                <a:latin typeface="Meiryo UI" panose="020B0604030504040204" pitchFamily="50" charset="-128"/>
                <a:ea typeface="Meiryo UI" panose="020B0604030504040204" pitchFamily="50" charset="-128"/>
              </a:rPr>
              <a:t>とかならもっと強いんだけどなぁ</a:t>
            </a:r>
            <a:r>
              <a:rPr lang="en-US" altLang="ja-JP" sz="3200" b="1" dirty="0">
                <a:latin typeface="Meiryo UI" panose="020B0604030504040204" pitchFamily="50" charset="-128"/>
                <a:ea typeface="Meiryo UI" panose="020B0604030504040204" pitchFamily="50" charset="-128"/>
              </a:rPr>
              <a:t>…</a:t>
            </a:r>
            <a:endParaRPr kumimoji="1" lang="ja-JP" altLang="en-US" b="1" dirty="0">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47A002C4-26FA-4CC8-8E05-0AA134CB2AA0}"/>
              </a:ext>
            </a:extLst>
          </p:cNvPr>
          <p:cNvSpPr txBox="1"/>
          <p:nvPr/>
        </p:nvSpPr>
        <p:spPr>
          <a:xfrm>
            <a:off x="2073446" y="2914862"/>
            <a:ext cx="7472774" cy="1477328"/>
          </a:xfrm>
          <a:prstGeom prst="rect">
            <a:avLst/>
          </a:prstGeom>
          <a:noFill/>
        </p:spPr>
        <p:txBody>
          <a:bodyPr wrap="square" rtlCol="0">
            <a:spAutoFit/>
          </a:bodyPr>
          <a:lstStyle/>
          <a:p>
            <a:r>
              <a:rPr kumimoji="1" lang="ja-JP" altLang="en-US" dirty="0"/>
              <a:t>そもそも、むしタイプで強いポケモン</a:t>
            </a:r>
            <a:r>
              <a:rPr kumimoji="1" lang="en-US" altLang="ja-JP" dirty="0"/>
              <a:t>1</a:t>
            </a:r>
            <a:r>
              <a:rPr kumimoji="1" lang="ja-JP" altLang="en-US" dirty="0"/>
              <a:t>体を出したところで</a:t>
            </a:r>
            <a:endParaRPr kumimoji="1" lang="en-US" altLang="ja-JP" dirty="0"/>
          </a:p>
          <a:p>
            <a:r>
              <a:rPr lang="ja-JP" altLang="en-US" b="1" dirty="0"/>
              <a:t>全ての</a:t>
            </a:r>
            <a:r>
              <a:rPr lang="ja-JP" altLang="en-US" b="1" dirty="0">
                <a:solidFill>
                  <a:schemeClr val="accent6">
                    <a:lumMod val="50000"/>
                  </a:schemeClr>
                </a:solidFill>
              </a:rPr>
              <a:t>むしタイプ</a:t>
            </a:r>
            <a:r>
              <a:rPr lang="ja-JP" altLang="en-US" b="1" dirty="0"/>
              <a:t>が強くなる訳ではない</a:t>
            </a:r>
            <a:r>
              <a:rPr lang="en-US" altLang="ja-JP" b="1" dirty="0"/>
              <a:t>…</a:t>
            </a:r>
            <a:br>
              <a:rPr lang="en-US" altLang="ja-JP" b="1" dirty="0"/>
            </a:br>
            <a:br>
              <a:rPr lang="en-US" altLang="ja-JP" dirty="0"/>
            </a:br>
            <a:r>
              <a:rPr lang="ja-JP" altLang="en-US" dirty="0"/>
              <a:t>特に</a:t>
            </a:r>
            <a:r>
              <a:rPr lang="ja-JP" altLang="en-US" b="1" dirty="0">
                <a:solidFill>
                  <a:schemeClr val="tx1">
                    <a:lumMod val="75000"/>
                    <a:lumOff val="25000"/>
                  </a:schemeClr>
                </a:solidFill>
              </a:rPr>
              <a:t>攻撃範囲が貧弱すぎる</a:t>
            </a:r>
            <a:r>
              <a:rPr lang="ja-JP" altLang="en-US" dirty="0"/>
              <a:t>ので、そもそもタイプバランスの仕様から</a:t>
            </a:r>
            <a:endParaRPr lang="en-US" altLang="ja-JP" dirty="0"/>
          </a:p>
          <a:p>
            <a:r>
              <a:rPr kumimoji="1" lang="ja-JP" altLang="en-US" dirty="0"/>
              <a:t>見直すのがむしタイプの不遇っぷりを救済する近道なのかもしれない</a:t>
            </a:r>
          </a:p>
        </p:txBody>
      </p:sp>
      <p:sp>
        <p:nvSpPr>
          <p:cNvPr id="8" name="テキスト ボックス 7">
            <a:extLst>
              <a:ext uri="{FF2B5EF4-FFF2-40B4-BE49-F238E27FC236}">
                <a16:creationId xmlns:a16="http://schemas.microsoft.com/office/drawing/2014/main" id="{640F5041-C44D-4BF5-8641-B0EE6C6D8436}"/>
              </a:ext>
            </a:extLst>
          </p:cNvPr>
          <p:cNvSpPr txBox="1"/>
          <p:nvPr/>
        </p:nvSpPr>
        <p:spPr>
          <a:xfrm>
            <a:off x="1082938" y="4710722"/>
            <a:ext cx="3831672" cy="584775"/>
          </a:xfrm>
          <a:prstGeom prst="rect">
            <a:avLst/>
          </a:prstGeom>
          <a:noFill/>
        </p:spPr>
        <p:txBody>
          <a:bodyPr wrap="square" rtlCol="0">
            <a:spAutoFit/>
          </a:bodyPr>
          <a:lstStyle/>
          <a:p>
            <a:pPr algn="ctr"/>
            <a:r>
              <a:rPr kumimoji="1" lang="ja-JP" altLang="en-US" sz="3200" b="1" dirty="0">
                <a:solidFill>
                  <a:srgbClr val="C00000"/>
                </a:solidFill>
                <a:latin typeface="Meiryo UI" panose="020B0604030504040204" pitchFamily="50" charset="-128"/>
                <a:ea typeface="Meiryo UI" panose="020B0604030504040204" pitchFamily="50" charset="-128"/>
              </a:rPr>
              <a:t>こうかはばつぐん！</a:t>
            </a:r>
          </a:p>
        </p:txBody>
      </p:sp>
      <p:sp>
        <p:nvSpPr>
          <p:cNvPr id="9" name="テキスト ボックス 8">
            <a:extLst>
              <a:ext uri="{FF2B5EF4-FFF2-40B4-BE49-F238E27FC236}">
                <a16:creationId xmlns:a16="http://schemas.microsoft.com/office/drawing/2014/main" id="{01E272CB-5AEE-45AA-B402-0745D6C32AC4}"/>
              </a:ext>
            </a:extLst>
          </p:cNvPr>
          <p:cNvSpPr txBox="1"/>
          <p:nvPr/>
        </p:nvSpPr>
        <p:spPr>
          <a:xfrm>
            <a:off x="6470769" y="4753763"/>
            <a:ext cx="3896683" cy="584775"/>
          </a:xfrm>
          <a:prstGeom prst="rect">
            <a:avLst/>
          </a:prstGeom>
          <a:noFill/>
        </p:spPr>
        <p:txBody>
          <a:bodyPr wrap="square" rtlCol="0">
            <a:spAutoFit/>
          </a:bodyPr>
          <a:lstStyle/>
          <a:p>
            <a:pPr algn="ctr"/>
            <a:r>
              <a:rPr kumimoji="1" lang="ja-JP" altLang="en-US" sz="3200" b="1" dirty="0">
                <a:solidFill>
                  <a:srgbClr val="002060"/>
                </a:solidFill>
                <a:latin typeface="Meiryo UI" panose="020B0604030504040204" pitchFamily="50" charset="-128"/>
                <a:ea typeface="Meiryo UI" panose="020B0604030504040204" pitchFamily="50" charset="-128"/>
              </a:rPr>
              <a:t>こうかはいまひとつ</a:t>
            </a:r>
            <a:r>
              <a:rPr kumimoji="1" lang="en-US" altLang="ja-JP" sz="3200" b="1" dirty="0">
                <a:solidFill>
                  <a:srgbClr val="002060"/>
                </a:solidFill>
                <a:latin typeface="Meiryo UI" panose="020B0604030504040204" pitchFamily="50" charset="-128"/>
                <a:ea typeface="Meiryo UI" panose="020B0604030504040204" pitchFamily="50" charset="-128"/>
              </a:rPr>
              <a:t>…</a:t>
            </a:r>
            <a:endParaRPr kumimoji="1" lang="ja-JP" altLang="en-US" sz="3200" b="1" dirty="0">
              <a:solidFill>
                <a:srgbClr val="002060"/>
              </a:solidFill>
              <a:latin typeface="Meiryo UI" panose="020B0604030504040204" pitchFamily="50" charset="-128"/>
              <a:ea typeface="Meiryo UI" panose="020B0604030504040204" pitchFamily="50" charset="-128"/>
            </a:endParaRPr>
          </a:p>
        </p:txBody>
      </p:sp>
      <p:pic>
        <p:nvPicPr>
          <p:cNvPr id="3" name="図 2">
            <a:extLst>
              <a:ext uri="{FF2B5EF4-FFF2-40B4-BE49-F238E27FC236}">
                <a16:creationId xmlns:a16="http://schemas.microsoft.com/office/drawing/2014/main" id="{91A67683-F1AD-441E-B03C-7C5F168047F4}"/>
              </a:ext>
            </a:extLst>
          </p:cNvPr>
          <p:cNvPicPr>
            <a:picLocks noChangeAspect="1"/>
          </p:cNvPicPr>
          <p:nvPr/>
        </p:nvPicPr>
        <p:blipFill>
          <a:blip r:embed="rId2"/>
          <a:stretch>
            <a:fillRect/>
          </a:stretch>
        </p:blipFill>
        <p:spPr>
          <a:xfrm>
            <a:off x="6347560" y="5474936"/>
            <a:ext cx="584852" cy="584852"/>
          </a:xfrm>
          <a:prstGeom prst="rect">
            <a:avLst/>
          </a:prstGeom>
          <a:effectLst>
            <a:glow rad="101600">
              <a:schemeClr val="bg1">
                <a:alpha val="60000"/>
              </a:schemeClr>
            </a:glow>
          </a:effectLst>
        </p:spPr>
      </p:pic>
      <p:pic>
        <p:nvPicPr>
          <p:cNvPr id="14" name="図 13">
            <a:extLst>
              <a:ext uri="{FF2B5EF4-FFF2-40B4-BE49-F238E27FC236}">
                <a16:creationId xmlns:a16="http://schemas.microsoft.com/office/drawing/2014/main" id="{CE269A5A-6D88-464D-81F4-295AFFEC9E9E}"/>
              </a:ext>
            </a:extLst>
          </p:cNvPr>
          <p:cNvPicPr>
            <a:picLocks noChangeAspect="1"/>
          </p:cNvPicPr>
          <p:nvPr/>
        </p:nvPicPr>
        <p:blipFill>
          <a:blip r:embed="rId3"/>
          <a:stretch>
            <a:fillRect/>
          </a:stretch>
        </p:blipFill>
        <p:spPr>
          <a:xfrm>
            <a:off x="7192507" y="5461398"/>
            <a:ext cx="598390" cy="598390"/>
          </a:xfrm>
          <a:prstGeom prst="rect">
            <a:avLst/>
          </a:prstGeom>
          <a:effectLst>
            <a:glow rad="101600">
              <a:schemeClr val="bg1">
                <a:alpha val="60000"/>
              </a:schemeClr>
            </a:glow>
          </a:effectLst>
        </p:spPr>
      </p:pic>
      <p:pic>
        <p:nvPicPr>
          <p:cNvPr id="17" name="図 16">
            <a:extLst>
              <a:ext uri="{FF2B5EF4-FFF2-40B4-BE49-F238E27FC236}">
                <a16:creationId xmlns:a16="http://schemas.microsoft.com/office/drawing/2014/main" id="{3516B74D-584D-4680-923D-12A26817EB07}"/>
              </a:ext>
            </a:extLst>
          </p:cNvPr>
          <p:cNvPicPr>
            <a:picLocks noChangeAspect="1"/>
          </p:cNvPicPr>
          <p:nvPr/>
        </p:nvPicPr>
        <p:blipFill>
          <a:blip r:embed="rId4"/>
          <a:stretch>
            <a:fillRect/>
          </a:stretch>
        </p:blipFill>
        <p:spPr>
          <a:xfrm>
            <a:off x="8050992" y="5438817"/>
            <a:ext cx="598390" cy="620971"/>
          </a:xfrm>
          <a:prstGeom prst="rect">
            <a:avLst/>
          </a:prstGeom>
          <a:effectLst>
            <a:glow rad="101600">
              <a:schemeClr val="bg1">
                <a:alpha val="60000"/>
              </a:schemeClr>
            </a:glow>
          </a:effectLst>
        </p:spPr>
      </p:pic>
      <p:pic>
        <p:nvPicPr>
          <p:cNvPr id="18" name="図 17">
            <a:extLst>
              <a:ext uri="{FF2B5EF4-FFF2-40B4-BE49-F238E27FC236}">
                <a16:creationId xmlns:a16="http://schemas.microsoft.com/office/drawing/2014/main" id="{A8EF08B7-291C-48AF-862D-8A812FACEB12}"/>
              </a:ext>
            </a:extLst>
          </p:cNvPr>
          <p:cNvPicPr>
            <a:picLocks noChangeAspect="1"/>
          </p:cNvPicPr>
          <p:nvPr/>
        </p:nvPicPr>
        <p:blipFill>
          <a:blip r:embed="rId5"/>
          <a:stretch>
            <a:fillRect/>
          </a:stretch>
        </p:blipFill>
        <p:spPr>
          <a:xfrm>
            <a:off x="8909477" y="5461398"/>
            <a:ext cx="584775" cy="589905"/>
          </a:xfrm>
          <a:prstGeom prst="rect">
            <a:avLst/>
          </a:prstGeom>
          <a:effectLst>
            <a:glow rad="101600">
              <a:schemeClr val="bg1">
                <a:alpha val="60000"/>
              </a:schemeClr>
            </a:glow>
          </a:effectLst>
        </p:spPr>
      </p:pic>
      <p:pic>
        <p:nvPicPr>
          <p:cNvPr id="20" name="図 19">
            <a:extLst>
              <a:ext uri="{FF2B5EF4-FFF2-40B4-BE49-F238E27FC236}">
                <a16:creationId xmlns:a16="http://schemas.microsoft.com/office/drawing/2014/main" id="{677D6B81-626D-4C4E-8E08-36FCA19F6324}"/>
              </a:ext>
            </a:extLst>
          </p:cNvPr>
          <p:cNvPicPr>
            <a:picLocks noChangeAspect="1"/>
          </p:cNvPicPr>
          <p:nvPr/>
        </p:nvPicPr>
        <p:blipFill>
          <a:blip r:embed="rId6"/>
          <a:stretch>
            <a:fillRect/>
          </a:stretch>
        </p:blipFill>
        <p:spPr>
          <a:xfrm>
            <a:off x="9740732" y="5432791"/>
            <a:ext cx="584775" cy="618512"/>
          </a:xfrm>
          <a:prstGeom prst="rect">
            <a:avLst/>
          </a:prstGeom>
          <a:effectLst>
            <a:glow rad="101600">
              <a:schemeClr val="bg1">
                <a:alpha val="60000"/>
              </a:schemeClr>
            </a:glow>
          </a:effectLst>
        </p:spPr>
      </p:pic>
      <p:pic>
        <p:nvPicPr>
          <p:cNvPr id="21" name="図 20">
            <a:extLst>
              <a:ext uri="{FF2B5EF4-FFF2-40B4-BE49-F238E27FC236}">
                <a16:creationId xmlns:a16="http://schemas.microsoft.com/office/drawing/2014/main" id="{69A04C47-2944-4612-A1B9-DC812F585BC8}"/>
              </a:ext>
            </a:extLst>
          </p:cNvPr>
          <p:cNvPicPr>
            <a:picLocks noChangeAspect="1"/>
          </p:cNvPicPr>
          <p:nvPr/>
        </p:nvPicPr>
        <p:blipFill>
          <a:blip r:embed="rId7"/>
          <a:stretch>
            <a:fillRect/>
          </a:stretch>
        </p:blipFill>
        <p:spPr>
          <a:xfrm>
            <a:off x="1778581" y="5456914"/>
            <a:ext cx="589731" cy="584775"/>
          </a:xfrm>
          <a:prstGeom prst="rect">
            <a:avLst/>
          </a:prstGeom>
          <a:effectLst>
            <a:glow rad="101600">
              <a:schemeClr val="bg1">
                <a:alpha val="60000"/>
              </a:schemeClr>
            </a:glow>
          </a:effectLst>
        </p:spPr>
      </p:pic>
      <p:pic>
        <p:nvPicPr>
          <p:cNvPr id="22" name="図 21">
            <a:extLst>
              <a:ext uri="{FF2B5EF4-FFF2-40B4-BE49-F238E27FC236}">
                <a16:creationId xmlns:a16="http://schemas.microsoft.com/office/drawing/2014/main" id="{F235F54D-1A2F-4EAA-A7E0-AF4F0FEF69B7}"/>
              </a:ext>
            </a:extLst>
          </p:cNvPr>
          <p:cNvPicPr>
            <a:picLocks noChangeAspect="1"/>
          </p:cNvPicPr>
          <p:nvPr/>
        </p:nvPicPr>
        <p:blipFill>
          <a:blip r:embed="rId8"/>
          <a:stretch>
            <a:fillRect/>
          </a:stretch>
        </p:blipFill>
        <p:spPr>
          <a:xfrm>
            <a:off x="2628407" y="5474936"/>
            <a:ext cx="589731" cy="582203"/>
          </a:xfrm>
          <a:prstGeom prst="rect">
            <a:avLst/>
          </a:prstGeom>
          <a:effectLst>
            <a:glow rad="101600">
              <a:schemeClr val="bg1">
                <a:alpha val="60000"/>
              </a:schemeClr>
            </a:glow>
          </a:effectLst>
        </p:spPr>
      </p:pic>
      <p:pic>
        <p:nvPicPr>
          <p:cNvPr id="23" name="図 22">
            <a:extLst>
              <a:ext uri="{FF2B5EF4-FFF2-40B4-BE49-F238E27FC236}">
                <a16:creationId xmlns:a16="http://schemas.microsoft.com/office/drawing/2014/main" id="{7CA6194F-6FF5-4824-BC84-9E9CEC6E702B}"/>
              </a:ext>
            </a:extLst>
          </p:cNvPr>
          <p:cNvPicPr>
            <a:picLocks noChangeAspect="1"/>
          </p:cNvPicPr>
          <p:nvPr/>
        </p:nvPicPr>
        <p:blipFill>
          <a:blip r:embed="rId9"/>
          <a:stretch>
            <a:fillRect/>
          </a:stretch>
        </p:blipFill>
        <p:spPr>
          <a:xfrm>
            <a:off x="3478233" y="5452186"/>
            <a:ext cx="589731" cy="592262"/>
          </a:xfrm>
          <a:prstGeom prst="rect">
            <a:avLst/>
          </a:prstGeom>
          <a:effectLst>
            <a:glow rad="101600">
              <a:schemeClr val="bg1">
                <a:alpha val="60000"/>
              </a:schemeClr>
            </a:glow>
          </a:effectLst>
        </p:spPr>
      </p:pic>
    </p:spTree>
    <p:extLst>
      <p:ext uri="{BB962C8B-B14F-4D97-AF65-F5344CB8AC3E}">
        <p14:creationId xmlns:p14="http://schemas.microsoft.com/office/powerpoint/2010/main" val="329615202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50" presetClass="entr" presetSubtype="0" decel="10000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1000" fill="hold"/>
                                        <p:tgtEl>
                                          <p:spTgt spid="8"/>
                                        </p:tgtEl>
                                        <p:attrNameLst>
                                          <p:attrName>ppt_w</p:attrName>
                                        </p:attrNameLst>
                                      </p:cBhvr>
                                      <p:tavLst>
                                        <p:tav tm="0">
                                          <p:val>
                                            <p:strVal val="#ppt_w+.3"/>
                                          </p:val>
                                        </p:tav>
                                        <p:tav tm="100000">
                                          <p:val>
                                            <p:strVal val="#ppt_w"/>
                                          </p:val>
                                        </p:tav>
                                      </p:tavLst>
                                    </p:anim>
                                    <p:anim calcmode="lin" valueType="num">
                                      <p:cBhvr>
                                        <p:cTn id="28" dur="1000" fill="hold"/>
                                        <p:tgtEl>
                                          <p:spTgt spid="8"/>
                                        </p:tgtEl>
                                        <p:attrNameLst>
                                          <p:attrName>ppt_h</p:attrName>
                                        </p:attrNameLst>
                                      </p:cBhvr>
                                      <p:tavLst>
                                        <p:tav tm="0">
                                          <p:val>
                                            <p:strVal val="#ppt_h"/>
                                          </p:val>
                                        </p:tav>
                                        <p:tav tm="100000">
                                          <p:val>
                                            <p:strVal val="#ppt_h"/>
                                          </p:val>
                                        </p:tav>
                                      </p:tavLst>
                                    </p:anim>
                                    <p:animEffect transition="in" filter="fade">
                                      <p:cBhvr>
                                        <p:cTn id="29" dur="1000"/>
                                        <p:tgtEl>
                                          <p:spTgt spid="8"/>
                                        </p:tgtEl>
                                      </p:cBhvr>
                                    </p:animEffect>
                                  </p:childTnLst>
                                </p:cTn>
                              </p:par>
                              <p:par>
                                <p:cTn id="30" presetID="50" presetClass="entr" presetSubtype="0" decel="10000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p:cTn id="32" dur="1000" fill="hold"/>
                                        <p:tgtEl>
                                          <p:spTgt spid="23"/>
                                        </p:tgtEl>
                                        <p:attrNameLst>
                                          <p:attrName>ppt_w</p:attrName>
                                        </p:attrNameLst>
                                      </p:cBhvr>
                                      <p:tavLst>
                                        <p:tav tm="0">
                                          <p:val>
                                            <p:strVal val="#ppt_w+.3"/>
                                          </p:val>
                                        </p:tav>
                                        <p:tav tm="100000">
                                          <p:val>
                                            <p:strVal val="#ppt_w"/>
                                          </p:val>
                                        </p:tav>
                                      </p:tavLst>
                                    </p:anim>
                                    <p:anim calcmode="lin" valueType="num">
                                      <p:cBhvr>
                                        <p:cTn id="33" dur="1000" fill="hold"/>
                                        <p:tgtEl>
                                          <p:spTgt spid="23"/>
                                        </p:tgtEl>
                                        <p:attrNameLst>
                                          <p:attrName>ppt_h</p:attrName>
                                        </p:attrNameLst>
                                      </p:cBhvr>
                                      <p:tavLst>
                                        <p:tav tm="0">
                                          <p:val>
                                            <p:strVal val="#ppt_h"/>
                                          </p:val>
                                        </p:tav>
                                        <p:tav tm="100000">
                                          <p:val>
                                            <p:strVal val="#ppt_h"/>
                                          </p:val>
                                        </p:tav>
                                      </p:tavLst>
                                    </p:anim>
                                    <p:animEffect transition="in" filter="fade">
                                      <p:cBhvr>
                                        <p:cTn id="34" dur="1000"/>
                                        <p:tgtEl>
                                          <p:spTgt spid="23"/>
                                        </p:tgtEl>
                                      </p:cBhvr>
                                    </p:animEffect>
                                  </p:childTnLst>
                                </p:cTn>
                              </p:par>
                              <p:par>
                                <p:cTn id="35" presetID="50" presetClass="entr" presetSubtype="0" decel="10000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p:cTn id="37" dur="1000" fill="hold"/>
                                        <p:tgtEl>
                                          <p:spTgt spid="22"/>
                                        </p:tgtEl>
                                        <p:attrNameLst>
                                          <p:attrName>ppt_w</p:attrName>
                                        </p:attrNameLst>
                                      </p:cBhvr>
                                      <p:tavLst>
                                        <p:tav tm="0">
                                          <p:val>
                                            <p:strVal val="#ppt_w+.3"/>
                                          </p:val>
                                        </p:tav>
                                        <p:tav tm="100000">
                                          <p:val>
                                            <p:strVal val="#ppt_w"/>
                                          </p:val>
                                        </p:tav>
                                      </p:tavLst>
                                    </p:anim>
                                    <p:anim calcmode="lin" valueType="num">
                                      <p:cBhvr>
                                        <p:cTn id="38" dur="1000" fill="hold"/>
                                        <p:tgtEl>
                                          <p:spTgt spid="22"/>
                                        </p:tgtEl>
                                        <p:attrNameLst>
                                          <p:attrName>ppt_h</p:attrName>
                                        </p:attrNameLst>
                                      </p:cBhvr>
                                      <p:tavLst>
                                        <p:tav tm="0">
                                          <p:val>
                                            <p:strVal val="#ppt_h"/>
                                          </p:val>
                                        </p:tav>
                                        <p:tav tm="100000">
                                          <p:val>
                                            <p:strVal val="#ppt_h"/>
                                          </p:val>
                                        </p:tav>
                                      </p:tavLst>
                                    </p:anim>
                                    <p:animEffect transition="in" filter="fade">
                                      <p:cBhvr>
                                        <p:cTn id="39" dur="1000"/>
                                        <p:tgtEl>
                                          <p:spTgt spid="22"/>
                                        </p:tgtEl>
                                      </p:cBhvr>
                                    </p:animEffect>
                                  </p:childTnLst>
                                </p:cTn>
                              </p:par>
                              <p:par>
                                <p:cTn id="40" presetID="50" presetClass="entr" presetSubtype="0" decel="100000"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p:cTn id="42" dur="1000" fill="hold"/>
                                        <p:tgtEl>
                                          <p:spTgt spid="21"/>
                                        </p:tgtEl>
                                        <p:attrNameLst>
                                          <p:attrName>ppt_w</p:attrName>
                                        </p:attrNameLst>
                                      </p:cBhvr>
                                      <p:tavLst>
                                        <p:tav tm="0">
                                          <p:val>
                                            <p:strVal val="#ppt_w+.3"/>
                                          </p:val>
                                        </p:tav>
                                        <p:tav tm="100000">
                                          <p:val>
                                            <p:strVal val="#ppt_w"/>
                                          </p:val>
                                        </p:tav>
                                      </p:tavLst>
                                    </p:anim>
                                    <p:anim calcmode="lin" valueType="num">
                                      <p:cBhvr>
                                        <p:cTn id="43" dur="1000" fill="hold"/>
                                        <p:tgtEl>
                                          <p:spTgt spid="21"/>
                                        </p:tgtEl>
                                        <p:attrNameLst>
                                          <p:attrName>ppt_h</p:attrName>
                                        </p:attrNameLst>
                                      </p:cBhvr>
                                      <p:tavLst>
                                        <p:tav tm="0">
                                          <p:val>
                                            <p:strVal val="#ppt_h"/>
                                          </p:val>
                                        </p:tav>
                                        <p:tav tm="100000">
                                          <p:val>
                                            <p:strVal val="#ppt_h"/>
                                          </p:val>
                                        </p:tav>
                                      </p:tavLst>
                                    </p:anim>
                                    <p:animEffect transition="in" filter="fade">
                                      <p:cBhvr>
                                        <p:cTn id="44" dur="1000"/>
                                        <p:tgtEl>
                                          <p:spTgt spid="21"/>
                                        </p:tgtEl>
                                      </p:cBhvr>
                                    </p:animEffect>
                                  </p:childTnLst>
                                </p:cTn>
                              </p:par>
                            </p:childTnLst>
                          </p:cTn>
                        </p:par>
                      </p:childTnLst>
                    </p:cTn>
                  </p:par>
                  <p:par>
                    <p:cTn id="45" fill="hold">
                      <p:stCondLst>
                        <p:cond delay="indefinite"/>
                      </p:stCondLst>
                      <p:childTnLst>
                        <p:par>
                          <p:cTn id="46" fill="hold">
                            <p:stCondLst>
                              <p:cond delay="0"/>
                            </p:stCondLst>
                            <p:childTnLst>
                              <p:par>
                                <p:cTn id="47" presetID="50" presetClass="entr" presetSubtype="0" decel="10000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p:cTn id="49" dur="1000" fill="hold"/>
                                        <p:tgtEl>
                                          <p:spTgt spid="9"/>
                                        </p:tgtEl>
                                        <p:attrNameLst>
                                          <p:attrName>ppt_w</p:attrName>
                                        </p:attrNameLst>
                                      </p:cBhvr>
                                      <p:tavLst>
                                        <p:tav tm="0">
                                          <p:val>
                                            <p:strVal val="#ppt_w+.3"/>
                                          </p:val>
                                        </p:tav>
                                        <p:tav tm="100000">
                                          <p:val>
                                            <p:strVal val="#ppt_w"/>
                                          </p:val>
                                        </p:tav>
                                      </p:tavLst>
                                    </p:anim>
                                    <p:anim calcmode="lin" valueType="num">
                                      <p:cBhvr>
                                        <p:cTn id="50" dur="1000" fill="hold"/>
                                        <p:tgtEl>
                                          <p:spTgt spid="9"/>
                                        </p:tgtEl>
                                        <p:attrNameLst>
                                          <p:attrName>ppt_h</p:attrName>
                                        </p:attrNameLst>
                                      </p:cBhvr>
                                      <p:tavLst>
                                        <p:tav tm="0">
                                          <p:val>
                                            <p:strVal val="#ppt_h"/>
                                          </p:val>
                                        </p:tav>
                                        <p:tav tm="100000">
                                          <p:val>
                                            <p:strVal val="#ppt_h"/>
                                          </p:val>
                                        </p:tav>
                                      </p:tavLst>
                                    </p:anim>
                                    <p:animEffect transition="in" filter="fade">
                                      <p:cBhvr>
                                        <p:cTn id="51" dur="1000"/>
                                        <p:tgtEl>
                                          <p:spTgt spid="9"/>
                                        </p:tgtEl>
                                      </p:cBhvr>
                                    </p:animEffect>
                                  </p:childTnLst>
                                </p:cTn>
                              </p:par>
                              <p:par>
                                <p:cTn id="52" presetID="50" presetClass="entr" presetSubtype="0" decel="100000" fill="hold" nodeType="withEffect">
                                  <p:stCondLst>
                                    <p:cond delay="0"/>
                                  </p:stCondLst>
                                  <p:childTnLst>
                                    <p:set>
                                      <p:cBhvr>
                                        <p:cTn id="53" dur="1" fill="hold">
                                          <p:stCondLst>
                                            <p:cond delay="0"/>
                                          </p:stCondLst>
                                        </p:cTn>
                                        <p:tgtEl>
                                          <p:spTgt spid="3"/>
                                        </p:tgtEl>
                                        <p:attrNameLst>
                                          <p:attrName>style.visibility</p:attrName>
                                        </p:attrNameLst>
                                      </p:cBhvr>
                                      <p:to>
                                        <p:strVal val="visible"/>
                                      </p:to>
                                    </p:set>
                                    <p:anim calcmode="lin" valueType="num">
                                      <p:cBhvr>
                                        <p:cTn id="54" dur="1000" fill="hold"/>
                                        <p:tgtEl>
                                          <p:spTgt spid="3"/>
                                        </p:tgtEl>
                                        <p:attrNameLst>
                                          <p:attrName>ppt_w</p:attrName>
                                        </p:attrNameLst>
                                      </p:cBhvr>
                                      <p:tavLst>
                                        <p:tav tm="0">
                                          <p:val>
                                            <p:strVal val="#ppt_w+.3"/>
                                          </p:val>
                                        </p:tav>
                                        <p:tav tm="100000">
                                          <p:val>
                                            <p:strVal val="#ppt_w"/>
                                          </p:val>
                                        </p:tav>
                                      </p:tavLst>
                                    </p:anim>
                                    <p:anim calcmode="lin" valueType="num">
                                      <p:cBhvr>
                                        <p:cTn id="55" dur="1000" fill="hold"/>
                                        <p:tgtEl>
                                          <p:spTgt spid="3"/>
                                        </p:tgtEl>
                                        <p:attrNameLst>
                                          <p:attrName>ppt_h</p:attrName>
                                        </p:attrNameLst>
                                      </p:cBhvr>
                                      <p:tavLst>
                                        <p:tav tm="0">
                                          <p:val>
                                            <p:strVal val="#ppt_h"/>
                                          </p:val>
                                        </p:tav>
                                        <p:tav tm="100000">
                                          <p:val>
                                            <p:strVal val="#ppt_h"/>
                                          </p:val>
                                        </p:tav>
                                      </p:tavLst>
                                    </p:anim>
                                    <p:animEffect transition="in" filter="fade">
                                      <p:cBhvr>
                                        <p:cTn id="56" dur="1000"/>
                                        <p:tgtEl>
                                          <p:spTgt spid="3"/>
                                        </p:tgtEl>
                                      </p:cBhvr>
                                    </p:animEffect>
                                  </p:childTnLst>
                                </p:cTn>
                              </p:par>
                              <p:par>
                                <p:cTn id="57" presetID="50" presetClass="entr" presetSubtype="0" decel="100000"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anim calcmode="lin" valueType="num">
                                      <p:cBhvr>
                                        <p:cTn id="59" dur="1000" fill="hold"/>
                                        <p:tgtEl>
                                          <p:spTgt spid="14"/>
                                        </p:tgtEl>
                                        <p:attrNameLst>
                                          <p:attrName>ppt_w</p:attrName>
                                        </p:attrNameLst>
                                      </p:cBhvr>
                                      <p:tavLst>
                                        <p:tav tm="0">
                                          <p:val>
                                            <p:strVal val="#ppt_w+.3"/>
                                          </p:val>
                                        </p:tav>
                                        <p:tav tm="100000">
                                          <p:val>
                                            <p:strVal val="#ppt_w"/>
                                          </p:val>
                                        </p:tav>
                                      </p:tavLst>
                                    </p:anim>
                                    <p:anim calcmode="lin" valueType="num">
                                      <p:cBhvr>
                                        <p:cTn id="60" dur="1000" fill="hold"/>
                                        <p:tgtEl>
                                          <p:spTgt spid="14"/>
                                        </p:tgtEl>
                                        <p:attrNameLst>
                                          <p:attrName>ppt_h</p:attrName>
                                        </p:attrNameLst>
                                      </p:cBhvr>
                                      <p:tavLst>
                                        <p:tav tm="0">
                                          <p:val>
                                            <p:strVal val="#ppt_h"/>
                                          </p:val>
                                        </p:tav>
                                        <p:tav tm="100000">
                                          <p:val>
                                            <p:strVal val="#ppt_h"/>
                                          </p:val>
                                        </p:tav>
                                      </p:tavLst>
                                    </p:anim>
                                    <p:animEffect transition="in" filter="fade">
                                      <p:cBhvr>
                                        <p:cTn id="61" dur="1000"/>
                                        <p:tgtEl>
                                          <p:spTgt spid="14"/>
                                        </p:tgtEl>
                                      </p:cBhvr>
                                    </p:animEffect>
                                  </p:childTnLst>
                                </p:cTn>
                              </p:par>
                              <p:par>
                                <p:cTn id="62" presetID="50" presetClass="entr" presetSubtype="0" decel="100000" fill="hold" nodeType="withEffect">
                                  <p:stCondLst>
                                    <p:cond delay="0"/>
                                  </p:stCondLst>
                                  <p:childTnLst>
                                    <p:set>
                                      <p:cBhvr>
                                        <p:cTn id="63" dur="1" fill="hold">
                                          <p:stCondLst>
                                            <p:cond delay="0"/>
                                          </p:stCondLst>
                                        </p:cTn>
                                        <p:tgtEl>
                                          <p:spTgt spid="17"/>
                                        </p:tgtEl>
                                        <p:attrNameLst>
                                          <p:attrName>style.visibility</p:attrName>
                                        </p:attrNameLst>
                                      </p:cBhvr>
                                      <p:to>
                                        <p:strVal val="visible"/>
                                      </p:to>
                                    </p:set>
                                    <p:anim calcmode="lin" valueType="num">
                                      <p:cBhvr>
                                        <p:cTn id="64" dur="1000" fill="hold"/>
                                        <p:tgtEl>
                                          <p:spTgt spid="17"/>
                                        </p:tgtEl>
                                        <p:attrNameLst>
                                          <p:attrName>ppt_w</p:attrName>
                                        </p:attrNameLst>
                                      </p:cBhvr>
                                      <p:tavLst>
                                        <p:tav tm="0">
                                          <p:val>
                                            <p:strVal val="#ppt_w+.3"/>
                                          </p:val>
                                        </p:tav>
                                        <p:tav tm="100000">
                                          <p:val>
                                            <p:strVal val="#ppt_w"/>
                                          </p:val>
                                        </p:tav>
                                      </p:tavLst>
                                    </p:anim>
                                    <p:anim calcmode="lin" valueType="num">
                                      <p:cBhvr>
                                        <p:cTn id="65" dur="1000" fill="hold"/>
                                        <p:tgtEl>
                                          <p:spTgt spid="17"/>
                                        </p:tgtEl>
                                        <p:attrNameLst>
                                          <p:attrName>ppt_h</p:attrName>
                                        </p:attrNameLst>
                                      </p:cBhvr>
                                      <p:tavLst>
                                        <p:tav tm="0">
                                          <p:val>
                                            <p:strVal val="#ppt_h"/>
                                          </p:val>
                                        </p:tav>
                                        <p:tav tm="100000">
                                          <p:val>
                                            <p:strVal val="#ppt_h"/>
                                          </p:val>
                                        </p:tav>
                                      </p:tavLst>
                                    </p:anim>
                                    <p:animEffect transition="in" filter="fade">
                                      <p:cBhvr>
                                        <p:cTn id="66" dur="1000"/>
                                        <p:tgtEl>
                                          <p:spTgt spid="17"/>
                                        </p:tgtEl>
                                      </p:cBhvr>
                                    </p:animEffect>
                                  </p:childTnLst>
                                </p:cTn>
                              </p:par>
                              <p:par>
                                <p:cTn id="67" presetID="50" presetClass="entr" presetSubtype="0" decel="100000" fill="hold" nodeType="withEffect">
                                  <p:stCondLst>
                                    <p:cond delay="0"/>
                                  </p:stCondLst>
                                  <p:childTnLst>
                                    <p:set>
                                      <p:cBhvr>
                                        <p:cTn id="68" dur="1" fill="hold">
                                          <p:stCondLst>
                                            <p:cond delay="0"/>
                                          </p:stCondLst>
                                        </p:cTn>
                                        <p:tgtEl>
                                          <p:spTgt spid="18"/>
                                        </p:tgtEl>
                                        <p:attrNameLst>
                                          <p:attrName>style.visibility</p:attrName>
                                        </p:attrNameLst>
                                      </p:cBhvr>
                                      <p:to>
                                        <p:strVal val="visible"/>
                                      </p:to>
                                    </p:set>
                                    <p:anim calcmode="lin" valueType="num">
                                      <p:cBhvr>
                                        <p:cTn id="69" dur="1000" fill="hold"/>
                                        <p:tgtEl>
                                          <p:spTgt spid="18"/>
                                        </p:tgtEl>
                                        <p:attrNameLst>
                                          <p:attrName>ppt_w</p:attrName>
                                        </p:attrNameLst>
                                      </p:cBhvr>
                                      <p:tavLst>
                                        <p:tav tm="0">
                                          <p:val>
                                            <p:strVal val="#ppt_w+.3"/>
                                          </p:val>
                                        </p:tav>
                                        <p:tav tm="100000">
                                          <p:val>
                                            <p:strVal val="#ppt_w"/>
                                          </p:val>
                                        </p:tav>
                                      </p:tavLst>
                                    </p:anim>
                                    <p:anim calcmode="lin" valueType="num">
                                      <p:cBhvr>
                                        <p:cTn id="70" dur="1000" fill="hold"/>
                                        <p:tgtEl>
                                          <p:spTgt spid="18"/>
                                        </p:tgtEl>
                                        <p:attrNameLst>
                                          <p:attrName>ppt_h</p:attrName>
                                        </p:attrNameLst>
                                      </p:cBhvr>
                                      <p:tavLst>
                                        <p:tav tm="0">
                                          <p:val>
                                            <p:strVal val="#ppt_h"/>
                                          </p:val>
                                        </p:tav>
                                        <p:tav tm="100000">
                                          <p:val>
                                            <p:strVal val="#ppt_h"/>
                                          </p:val>
                                        </p:tav>
                                      </p:tavLst>
                                    </p:anim>
                                    <p:animEffect transition="in" filter="fade">
                                      <p:cBhvr>
                                        <p:cTn id="71" dur="1000"/>
                                        <p:tgtEl>
                                          <p:spTgt spid="18"/>
                                        </p:tgtEl>
                                      </p:cBhvr>
                                    </p:animEffect>
                                  </p:childTnLst>
                                </p:cTn>
                              </p:par>
                              <p:par>
                                <p:cTn id="72" presetID="50" presetClass="entr" presetSubtype="0" decel="100000" fill="hold" nodeType="withEffect">
                                  <p:stCondLst>
                                    <p:cond delay="0"/>
                                  </p:stCondLst>
                                  <p:childTnLst>
                                    <p:set>
                                      <p:cBhvr>
                                        <p:cTn id="73" dur="1" fill="hold">
                                          <p:stCondLst>
                                            <p:cond delay="0"/>
                                          </p:stCondLst>
                                        </p:cTn>
                                        <p:tgtEl>
                                          <p:spTgt spid="20"/>
                                        </p:tgtEl>
                                        <p:attrNameLst>
                                          <p:attrName>style.visibility</p:attrName>
                                        </p:attrNameLst>
                                      </p:cBhvr>
                                      <p:to>
                                        <p:strVal val="visible"/>
                                      </p:to>
                                    </p:set>
                                    <p:anim calcmode="lin" valueType="num">
                                      <p:cBhvr>
                                        <p:cTn id="74" dur="1000" fill="hold"/>
                                        <p:tgtEl>
                                          <p:spTgt spid="20"/>
                                        </p:tgtEl>
                                        <p:attrNameLst>
                                          <p:attrName>ppt_w</p:attrName>
                                        </p:attrNameLst>
                                      </p:cBhvr>
                                      <p:tavLst>
                                        <p:tav tm="0">
                                          <p:val>
                                            <p:strVal val="#ppt_w+.3"/>
                                          </p:val>
                                        </p:tav>
                                        <p:tav tm="100000">
                                          <p:val>
                                            <p:strVal val="#ppt_w"/>
                                          </p:val>
                                        </p:tav>
                                      </p:tavLst>
                                    </p:anim>
                                    <p:anim calcmode="lin" valueType="num">
                                      <p:cBhvr>
                                        <p:cTn id="75" dur="1000" fill="hold"/>
                                        <p:tgtEl>
                                          <p:spTgt spid="20"/>
                                        </p:tgtEl>
                                        <p:attrNameLst>
                                          <p:attrName>ppt_h</p:attrName>
                                        </p:attrNameLst>
                                      </p:cBhvr>
                                      <p:tavLst>
                                        <p:tav tm="0">
                                          <p:val>
                                            <p:strVal val="#ppt_h"/>
                                          </p:val>
                                        </p:tav>
                                        <p:tav tm="100000">
                                          <p:val>
                                            <p:strVal val="#ppt_h"/>
                                          </p:val>
                                        </p:tav>
                                      </p:tavLst>
                                    </p:anim>
                                    <p:animEffect transition="in" filter="fade">
                                      <p:cBhvr>
                                        <p:cTn id="76"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4" grpId="0"/>
      <p:bldP spid="7" grpId="0"/>
      <p:bldP spid="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569C4F4-410E-4E29-A577-5E6E5B67B429}"/>
              </a:ext>
            </a:extLst>
          </p:cNvPr>
          <p:cNvSpPr txBox="1"/>
          <p:nvPr/>
        </p:nvSpPr>
        <p:spPr>
          <a:xfrm>
            <a:off x="889474" y="1350753"/>
            <a:ext cx="12034046" cy="2185214"/>
          </a:xfrm>
          <a:prstGeom prst="rect">
            <a:avLst/>
          </a:prstGeom>
          <a:noFill/>
        </p:spPr>
        <p:txBody>
          <a:bodyPr wrap="square" rtlCol="0">
            <a:spAutoFit/>
          </a:bodyPr>
          <a:lstStyle/>
          <a:p>
            <a:r>
              <a:rPr kumimoji="1" lang="ja-JP" altLang="en-US" sz="4000" dirty="0">
                <a:effectLst>
                  <a:glow rad="101600">
                    <a:schemeClr val="bg1">
                      <a:lumMod val="85000"/>
                      <a:alpha val="60000"/>
                    </a:schemeClr>
                  </a:glow>
                </a:effectLst>
              </a:rPr>
              <a:t>◎ステータスの特徴</a:t>
            </a:r>
            <a:endParaRPr kumimoji="1" lang="en-US" altLang="ja-JP" sz="4000" dirty="0">
              <a:effectLst>
                <a:glow rad="101600">
                  <a:schemeClr val="bg1">
                    <a:lumMod val="85000"/>
                    <a:alpha val="60000"/>
                  </a:schemeClr>
                </a:glow>
              </a:effectLst>
            </a:endParaRPr>
          </a:p>
          <a:p>
            <a:r>
              <a:rPr lang="ja-JP" altLang="en-US" sz="3200" dirty="0">
                <a:effectLst>
                  <a:glow rad="101600">
                    <a:schemeClr val="bg1">
                      <a:lumMod val="85000"/>
                      <a:alpha val="60000"/>
                    </a:schemeClr>
                  </a:glow>
                </a:effectLst>
              </a:rPr>
              <a:t>　・</a:t>
            </a:r>
            <a:r>
              <a:rPr lang="ja-JP" altLang="en-US" sz="3200" dirty="0">
                <a:effectLst>
                  <a:glow rad="101600">
                    <a:schemeClr val="bg1">
                      <a:lumMod val="85000"/>
                      <a:alpha val="60000"/>
                    </a:schemeClr>
                  </a:glow>
                </a:effectLst>
                <a:latin typeface="HG明朝E" panose="02020909000000000000" pitchFamily="17" charset="-128"/>
                <a:ea typeface="HG明朝E" panose="02020909000000000000" pitchFamily="17" charset="-128"/>
              </a:rPr>
              <a:t>高めの攻撃力</a:t>
            </a:r>
            <a:r>
              <a:rPr lang="en-US" altLang="ja-JP" sz="3200" dirty="0">
                <a:effectLst>
                  <a:glow rad="101600">
                    <a:schemeClr val="bg1">
                      <a:lumMod val="85000"/>
                      <a:alpha val="60000"/>
                    </a:schemeClr>
                  </a:glow>
                </a:effectLst>
                <a:latin typeface="HG明朝E" panose="02020909000000000000" pitchFamily="17" charset="-128"/>
                <a:ea typeface="HG明朝E" panose="02020909000000000000" pitchFamily="17" charset="-128"/>
              </a:rPr>
              <a:t>	</a:t>
            </a:r>
            <a:r>
              <a:rPr lang="ja-JP" altLang="en-US" sz="3200" dirty="0">
                <a:effectLst>
                  <a:glow rad="101600">
                    <a:schemeClr val="bg1">
                      <a:lumMod val="85000"/>
                      <a:alpha val="60000"/>
                    </a:schemeClr>
                  </a:glow>
                </a:effectLst>
                <a:latin typeface="HG明朝E" panose="02020909000000000000" pitchFamily="17" charset="-128"/>
                <a:ea typeface="HG明朝E" panose="02020909000000000000" pitchFamily="17" charset="-128"/>
              </a:rPr>
              <a:t>　</a:t>
            </a:r>
            <a:r>
              <a:rPr lang="ja-JP" altLang="en-US" sz="3200" dirty="0">
                <a:effectLst>
                  <a:glow rad="101600">
                    <a:schemeClr val="bg1">
                      <a:lumMod val="85000"/>
                      <a:alpha val="60000"/>
                    </a:schemeClr>
                  </a:glow>
                </a:effectLst>
              </a:rPr>
              <a:t>（</a:t>
            </a:r>
            <a:r>
              <a:rPr lang="ja-JP" altLang="en-US" sz="3200" b="1" dirty="0">
                <a:solidFill>
                  <a:srgbClr val="FF0000"/>
                </a:solidFill>
                <a:effectLst>
                  <a:glow rad="101600">
                    <a:schemeClr val="bg1">
                      <a:lumMod val="85000"/>
                      <a:alpha val="60000"/>
                    </a:schemeClr>
                  </a:glow>
                </a:effectLst>
              </a:rPr>
              <a:t>こうげき</a:t>
            </a:r>
            <a:r>
              <a:rPr lang="ja-JP" altLang="en-US" sz="3200" dirty="0">
                <a:effectLst>
                  <a:glow rad="101600">
                    <a:schemeClr val="bg1">
                      <a:lumMod val="85000"/>
                      <a:alpha val="60000"/>
                    </a:schemeClr>
                  </a:glow>
                </a:effectLst>
              </a:rPr>
              <a:t>：</a:t>
            </a:r>
            <a:r>
              <a:rPr lang="en-US" altLang="ja-JP" sz="3200" b="1" dirty="0">
                <a:effectLst>
                  <a:glow rad="101600">
                    <a:schemeClr val="bg1">
                      <a:lumMod val="85000"/>
                      <a:alpha val="60000"/>
                    </a:schemeClr>
                  </a:glow>
                </a:effectLst>
              </a:rPr>
              <a:t>150</a:t>
            </a:r>
            <a:r>
              <a:rPr lang="ja-JP" altLang="en-US" sz="3200" dirty="0">
                <a:effectLst>
                  <a:glow rad="101600">
                    <a:schemeClr val="bg1">
                      <a:lumMod val="85000"/>
                      <a:alpha val="60000"/>
                    </a:schemeClr>
                  </a:glow>
                </a:effectLst>
              </a:rPr>
              <a:t>）</a:t>
            </a:r>
            <a:endParaRPr lang="en-US" altLang="ja-JP" sz="3200" dirty="0">
              <a:effectLst>
                <a:glow rad="101600">
                  <a:schemeClr val="bg1">
                    <a:lumMod val="85000"/>
                    <a:alpha val="60000"/>
                  </a:schemeClr>
                </a:glow>
              </a:effectLst>
            </a:endParaRPr>
          </a:p>
          <a:p>
            <a:r>
              <a:rPr lang="ja-JP" altLang="en-US" sz="3200" dirty="0">
                <a:effectLst>
                  <a:glow rad="101600">
                    <a:schemeClr val="bg1">
                      <a:lumMod val="85000"/>
                      <a:alpha val="60000"/>
                    </a:schemeClr>
                  </a:glow>
                </a:effectLst>
              </a:rPr>
              <a:t>　・</a:t>
            </a:r>
            <a:r>
              <a:rPr lang="ja-JP" altLang="en-US" sz="3200" dirty="0">
                <a:effectLst>
                  <a:glow rad="101600">
                    <a:schemeClr val="bg1">
                      <a:lumMod val="85000"/>
                      <a:alpha val="60000"/>
                    </a:schemeClr>
                  </a:glow>
                </a:effectLst>
                <a:latin typeface="HG明朝E" panose="02020909000000000000" pitchFamily="17" charset="-128"/>
                <a:ea typeface="HG明朝E" panose="02020909000000000000" pitchFamily="17" charset="-128"/>
              </a:rPr>
              <a:t>平均以上の耐久性</a:t>
            </a:r>
            <a:r>
              <a:rPr lang="ja-JP" altLang="en-US" sz="3200" dirty="0">
                <a:effectLst>
                  <a:glow rad="101600">
                    <a:schemeClr val="bg1">
                      <a:lumMod val="85000"/>
                      <a:alpha val="60000"/>
                    </a:schemeClr>
                  </a:glow>
                </a:effectLst>
              </a:rPr>
              <a:t>（</a:t>
            </a:r>
            <a:r>
              <a:rPr lang="ja-JP" altLang="en-US" sz="3200" b="1" dirty="0">
                <a:solidFill>
                  <a:srgbClr val="FFC000"/>
                </a:solidFill>
                <a:effectLst>
                  <a:glow rad="101600">
                    <a:schemeClr val="bg1">
                      <a:lumMod val="85000"/>
                      <a:alpha val="60000"/>
                    </a:schemeClr>
                  </a:glow>
                </a:effectLst>
              </a:rPr>
              <a:t>ぼうぎょ</a:t>
            </a:r>
            <a:r>
              <a:rPr lang="ja-JP" altLang="en-US" sz="3200" dirty="0">
                <a:effectLst>
                  <a:glow rad="101600">
                    <a:schemeClr val="bg1">
                      <a:lumMod val="85000"/>
                      <a:alpha val="60000"/>
                    </a:schemeClr>
                  </a:glow>
                </a:effectLst>
              </a:rPr>
              <a:t>＋</a:t>
            </a:r>
            <a:r>
              <a:rPr lang="ja-JP" altLang="en-US" sz="3200" b="1" dirty="0">
                <a:solidFill>
                  <a:schemeClr val="accent4"/>
                </a:solidFill>
                <a:effectLst>
                  <a:glow rad="101600">
                    <a:schemeClr val="bg1">
                      <a:lumMod val="85000"/>
                      <a:alpha val="60000"/>
                    </a:schemeClr>
                  </a:glow>
                </a:effectLst>
              </a:rPr>
              <a:t>と</a:t>
            </a:r>
            <a:r>
              <a:rPr lang="ja-JP" altLang="en-US" sz="3200" b="1" dirty="0">
                <a:solidFill>
                  <a:srgbClr val="FFC000"/>
                </a:solidFill>
                <a:effectLst>
                  <a:glow rad="101600">
                    <a:schemeClr val="bg1">
                      <a:lumMod val="85000"/>
                      <a:alpha val="60000"/>
                    </a:schemeClr>
                  </a:glow>
                </a:effectLst>
              </a:rPr>
              <a:t>くぼう</a:t>
            </a:r>
            <a:r>
              <a:rPr lang="ja-JP" altLang="en-US" sz="3200" dirty="0">
                <a:effectLst>
                  <a:glow rad="101600">
                    <a:schemeClr val="bg1">
                      <a:lumMod val="85000"/>
                      <a:alpha val="60000"/>
                    </a:schemeClr>
                  </a:glow>
                </a:effectLst>
              </a:rPr>
              <a:t>＋</a:t>
            </a:r>
            <a:r>
              <a:rPr lang="en-US" altLang="ja-JP" sz="3200" b="1" dirty="0">
                <a:solidFill>
                  <a:srgbClr val="FFC000"/>
                </a:solidFill>
                <a:effectLst>
                  <a:glow rad="101600">
                    <a:schemeClr val="bg1">
                      <a:lumMod val="85000"/>
                      <a:alpha val="60000"/>
                    </a:schemeClr>
                  </a:glow>
                </a:effectLst>
              </a:rPr>
              <a:t>HP</a:t>
            </a:r>
            <a:r>
              <a:rPr lang="ja-JP" altLang="en-US" sz="3200" dirty="0">
                <a:effectLst>
                  <a:glow rad="101600">
                    <a:schemeClr val="bg1">
                      <a:lumMod val="85000"/>
                      <a:alpha val="60000"/>
                    </a:schemeClr>
                  </a:glow>
                </a:effectLst>
              </a:rPr>
              <a:t>＝</a:t>
            </a:r>
            <a:r>
              <a:rPr lang="en-US" altLang="ja-JP" sz="3200" b="1" dirty="0">
                <a:effectLst>
                  <a:glow rad="101600">
                    <a:schemeClr val="bg1">
                      <a:lumMod val="85000"/>
                      <a:alpha val="60000"/>
                    </a:schemeClr>
                  </a:glow>
                </a:effectLst>
              </a:rPr>
              <a:t>290</a:t>
            </a:r>
            <a:r>
              <a:rPr lang="ja-JP" altLang="en-US" sz="3200" dirty="0">
                <a:effectLst>
                  <a:glow rad="101600">
                    <a:schemeClr val="bg1">
                      <a:lumMod val="85000"/>
                      <a:alpha val="60000"/>
                    </a:schemeClr>
                  </a:glow>
                </a:effectLst>
              </a:rPr>
              <a:t>）</a:t>
            </a:r>
            <a:endParaRPr lang="en-US" altLang="ja-JP" sz="3200" dirty="0">
              <a:effectLst>
                <a:glow rad="101600">
                  <a:schemeClr val="bg1">
                    <a:lumMod val="85000"/>
                    <a:alpha val="60000"/>
                  </a:schemeClr>
                </a:glow>
              </a:effectLst>
            </a:endParaRPr>
          </a:p>
          <a:p>
            <a:r>
              <a:rPr kumimoji="1" lang="ja-JP" altLang="en-US" sz="3200" dirty="0">
                <a:effectLst>
                  <a:glow rad="101600">
                    <a:schemeClr val="bg1">
                      <a:lumMod val="85000"/>
                      <a:alpha val="60000"/>
                    </a:schemeClr>
                  </a:glow>
                </a:effectLst>
              </a:rPr>
              <a:t>　・</a:t>
            </a:r>
            <a:r>
              <a:rPr kumimoji="1" lang="ja-JP" altLang="en-US" sz="3200" dirty="0">
                <a:effectLst>
                  <a:glow rad="101600">
                    <a:schemeClr val="bg1">
                      <a:lumMod val="85000"/>
                      <a:alpha val="60000"/>
                    </a:schemeClr>
                  </a:glow>
                </a:effectLst>
                <a:latin typeface="HG明朝E" panose="02020909000000000000" pitchFamily="17" charset="-128"/>
                <a:ea typeface="HG明朝E" panose="02020909000000000000" pitchFamily="17" charset="-128"/>
              </a:rPr>
              <a:t>絶妙な速さ</a:t>
            </a:r>
            <a:r>
              <a:rPr kumimoji="1" lang="en-US" altLang="ja-JP" sz="3200" dirty="0">
                <a:effectLst>
                  <a:glow rad="101600">
                    <a:schemeClr val="bg1">
                      <a:lumMod val="85000"/>
                      <a:alpha val="60000"/>
                    </a:schemeClr>
                  </a:glow>
                </a:effectLst>
                <a:latin typeface="HG明朝E" panose="02020909000000000000" pitchFamily="17" charset="-128"/>
                <a:ea typeface="HG明朝E" panose="02020909000000000000" pitchFamily="17" charset="-128"/>
              </a:rPr>
              <a:t>	</a:t>
            </a:r>
            <a:r>
              <a:rPr kumimoji="1" lang="ja-JP" altLang="en-US" sz="3200" dirty="0">
                <a:effectLst>
                  <a:glow rad="101600">
                    <a:schemeClr val="bg1">
                      <a:lumMod val="85000"/>
                      <a:alpha val="60000"/>
                    </a:schemeClr>
                  </a:glow>
                </a:effectLst>
                <a:latin typeface="HG明朝E" panose="02020909000000000000" pitchFamily="17" charset="-128"/>
                <a:ea typeface="HG明朝E" panose="02020909000000000000" pitchFamily="17" charset="-128"/>
              </a:rPr>
              <a:t>　</a:t>
            </a:r>
            <a:r>
              <a:rPr kumimoji="1" lang="ja-JP" altLang="en-US" sz="3200" dirty="0">
                <a:effectLst>
                  <a:glow rad="101600">
                    <a:schemeClr val="bg1">
                      <a:lumMod val="85000"/>
                      <a:alpha val="60000"/>
                    </a:schemeClr>
                  </a:glow>
                </a:effectLst>
              </a:rPr>
              <a:t>（</a:t>
            </a:r>
            <a:r>
              <a:rPr kumimoji="1" lang="ja-JP" altLang="en-US" sz="3200" b="1" dirty="0">
                <a:solidFill>
                  <a:schemeClr val="accent1">
                    <a:lumMod val="60000"/>
                    <a:lumOff val="40000"/>
                  </a:schemeClr>
                </a:solidFill>
                <a:effectLst>
                  <a:glow rad="101600">
                    <a:schemeClr val="bg1">
                      <a:lumMod val="85000"/>
                      <a:alpha val="60000"/>
                    </a:schemeClr>
                  </a:glow>
                </a:effectLst>
              </a:rPr>
              <a:t>すばやさ</a:t>
            </a:r>
            <a:r>
              <a:rPr kumimoji="1" lang="ja-JP" altLang="en-US" sz="3200" dirty="0">
                <a:effectLst>
                  <a:glow rad="101600">
                    <a:schemeClr val="bg1">
                      <a:lumMod val="85000"/>
                      <a:alpha val="60000"/>
                    </a:schemeClr>
                  </a:glow>
                </a:effectLst>
              </a:rPr>
              <a:t>：</a:t>
            </a:r>
            <a:r>
              <a:rPr kumimoji="1" lang="en-US" altLang="ja-JP" sz="3200" b="1" dirty="0">
                <a:effectLst>
                  <a:glow rad="101600">
                    <a:schemeClr val="bg1">
                      <a:lumMod val="85000"/>
                      <a:alpha val="60000"/>
                    </a:schemeClr>
                  </a:glow>
                </a:effectLst>
              </a:rPr>
              <a:t>101</a:t>
            </a:r>
            <a:r>
              <a:rPr kumimoji="1" lang="ja-JP" altLang="en-US" sz="3200" dirty="0">
                <a:effectLst>
                  <a:glow rad="101600">
                    <a:schemeClr val="bg1">
                      <a:lumMod val="85000"/>
                      <a:alpha val="60000"/>
                    </a:schemeClr>
                  </a:glow>
                </a:effectLst>
              </a:rPr>
              <a:t>）</a:t>
            </a:r>
          </a:p>
        </p:txBody>
      </p:sp>
      <p:sp>
        <p:nvSpPr>
          <p:cNvPr id="4" name="テキスト ボックス 3">
            <a:extLst>
              <a:ext uri="{FF2B5EF4-FFF2-40B4-BE49-F238E27FC236}">
                <a16:creationId xmlns:a16="http://schemas.microsoft.com/office/drawing/2014/main" id="{BC729B91-0E83-4C1E-B902-AB23A6224FFE}"/>
              </a:ext>
            </a:extLst>
          </p:cNvPr>
          <p:cNvSpPr txBox="1"/>
          <p:nvPr/>
        </p:nvSpPr>
        <p:spPr>
          <a:xfrm>
            <a:off x="459822" y="353173"/>
            <a:ext cx="11838038" cy="830997"/>
          </a:xfrm>
          <a:prstGeom prst="rect">
            <a:avLst/>
          </a:prstGeom>
          <a:noFill/>
        </p:spPr>
        <p:txBody>
          <a:bodyPr wrap="square" rtlCol="0">
            <a:spAutoFit/>
          </a:bodyPr>
          <a:lstStyle/>
          <a:p>
            <a:r>
              <a:rPr kumimoji="1" lang="ja-JP" altLang="en-US" sz="4800" b="1" u="sng" dirty="0">
                <a:effectLst>
                  <a:outerShdw blurRad="38100" dist="38100" dir="2700000" algn="tl">
                    <a:srgbClr val="000000">
                      <a:alpha val="43137"/>
                    </a:srgbClr>
                  </a:outerShdw>
                </a:effectLst>
                <a:latin typeface="+mn-ea"/>
              </a:rPr>
              <a:t>特徴</a:t>
            </a:r>
            <a:r>
              <a:rPr kumimoji="1" lang="ja-JP" altLang="en-US" u="sng" dirty="0">
                <a:latin typeface="+mn-ea"/>
              </a:rPr>
              <a:t>　</a:t>
            </a:r>
          </a:p>
        </p:txBody>
      </p:sp>
      <p:grpSp>
        <p:nvGrpSpPr>
          <p:cNvPr id="14" name="グループ化 13">
            <a:extLst>
              <a:ext uri="{FF2B5EF4-FFF2-40B4-BE49-F238E27FC236}">
                <a16:creationId xmlns:a16="http://schemas.microsoft.com/office/drawing/2014/main" id="{FAF3915C-C1D4-4B86-BD76-F714E569E80B}"/>
              </a:ext>
            </a:extLst>
          </p:cNvPr>
          <p:cNvGrpSpPr/>
          <p:nvPr/>
        </p:nvGrpSpPr>
        <p:grpSpPr>
          <a:xfrm>
            <a:off x="7829789" y="3527203"/>
            <a:ext cx="3820866" cy="3127311"/>
            <a:chOff x="6144081" y="1170322"/>
            <a:chExt cx="5473591" cy="4563505"/>
          </a:xfrm>
        </p:grpSpPr>
        <p:sp>
          <p:nvSpPr>
            <p:cNvPr id="16" name="六角形 15">
              <a:extLst>
                <a:ext uri="{FF2B5EF4-FFF2-40B4-BE49-F238E27FC236}">
                  <a16:creationId xmlns:a16="http://schemas.microsoft.com/office/drawing/2014/main" id="{C097702F-1759-4985-BD50-F1B682BE708C}"/>
                </a:ext>
              </a:extLst>
            </p:cNvPr>
            <p:cNvSpPr>
              <a:spLocks noChangeAspect="1"/>
            </p:cNvSpPr>
            <p:nvPr/>
          </p:nvSpPr>
          <p:spPr>
            <a:xfrm rot="5400000">
              <a:off x="7286609" y="2054419"/>
              <a:ext cx="3240000" cy="2749162"/>
            </a:xfrm>
            <a:prstGeom prst="hexagon">
              <a:avLst>
                <a:gd name="adj" fmla="val 29429"/>
                <a:gd name="vf" fmla="val 115470"/>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7" name="直線コネクタ 16">
              <a:extLst>
                <a:ext uri="{FF2B5EF4-FFF2-40B4-BE49-F238E27FC236}">
                  <a16:creationId xmlns:a16="http://schemas.microsoft.com/office/drawing/2014/main" id="{BC52EC55-A98E-4D61-9F3E-A78B9921C10F}"/>
                </a:ext>
              </a:extLst>
            </p:cNvPr>
            <p:cNvCxnSpPr>
              <a:cxnSpLocks/>
            </p:cNvCxnSpPr>
            <p:nvPr/>
          </p:nvCxnSpPr>
          <p:spPr>
            <a:xfrm>
              <a:off x="8906607" y="1803007"/>
              <a:ext cx="0" cy="324000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05D3AEB7-E055-4A36-B4A6-E58A1648A895}"/>
                </a:ext>
              </a:extLst>
            </p:cNvPr>
            <p:cNvCxnSpPr>
              <a:cxnSpLocks/>
            </p:cNvCxnSpPr>
            <p:nvPr/>
          </p:nvCxnSpPr>
          <p:spPr>
            <a:xfrm flipH="1" flipV="1">
              <a:off x="7532027" y="2618051"/>
              <a:ext cx="2749162" cy="1588319"/>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17560190-B441-40B4-ABD8-A71CDC240926}"/>
                </a:ext>
              </a:extLst>
            </p:cNvPr>
            <p:cNvCxnSpPr>
              <a:cxnSpLocks/>
              <a:endCxn id="16" idx="4"/>
            </p:cNvCxnSpPr>
            <p:nvPr/>
          </p:nvCxnSpPr>
          <p:spPr>
            <a:xfrm flipV="1">
              <a:off x="7532027" y="2618051"/>
              <a:ext cx="2749162" cy="159675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34C4344A-AE37-4CE0-9DB3-B51D13DEEE2D}"/>
                </a:ext>
              </a:extLst>
            </p:cNvPr>
            <p:cNvSpPr txBox="1"/>
            <p:nvPr/>
          </p:nvSpPr>
          <p:spPr>
            <a:xfrm>
              <a:off x="8558565" y="1170322"/>
              <a:ext cx="696082" cy="523220"/>
            </a:xfrm>
            <a:prstGeom prst="rect">
              <a:avLst/>
            </a:prstGeom>
            <a:noFill/>
          </p:spPr>
          <p:txBody>
            <a:bodyPr wrap="square" rtlCol="0">
              <a:spAutoFit/>
            </a:bodyPr>
            <a:lstStyle/>
            <a:p>
              <a:pPr algn="ctr"/>
              <a:r>
                <a:rPr kumimoji="1" lang="en-US" altLang="ja-JP" sz="1400" dirty="0"/>
                <a:t>HP</a:t>
              </a:r>
              <a:br>
                <a:rPr kumimoji="1" lang="en-US" altLang="ja-JP" sz="1400" dirty="0"/>
              </a:br>
              <a:r>
                <a:rPr kumimoji="1" lang="en-US" altLang="ja-JP" sz="1400" dirty="0"/>
                <a:t>109</a:t>
              </a:r>
              <a:endParaRPr kumimoji="1" lang="ja-JP" altLang="en-US" sz="1400" dirty="0"/>
            </a:p>
          </p:txBody>
        </p:sp>
        <p:sp>
          <p:nvSpPr>
            <p:cNvPr id="21" name="テキスト ボックス 20">
              <a:extLst>
                <a:ext uri="{FF2B5EF4-FFF2-40B4-BE49-F238E27FC236}">
                  <a16:creationId xmlns:a16="http://schemas.microsoft.com/office/drawing/2014/main" id="{7AB898AC-3565-4F4D-B673-88A7E55051A9}"/>
                </a:ext>
              </a:extLst>
            </p:cNvPr>
            <p:cNvSpPr txBox="1"/>
            <p:nvPr/>
          </p:nvSpPr>
          <p:spPr>
            <a:xfrm>
              <a:off x="10079710" y="2102203"/>
              <a:ext cx="1162744" cy="673681"/>
            </a:xfrm>
            <a:prstGeom prst="rect">
              <a:avLst/>
            </a:prstGeom>
            <a:noFill/>
          </p:spPr>
          <p:txBody>
            <a:bodyPr wrap="square" rtlCol="0">
              <a:spAutoFit/>
            </a:bodyPr>
            <a:lstStyle/>
            <a:p>
              <a:pPr algn="ctr"/>
              <a:r>
                <a:rPr kumimoji="1" lang="ja-JP" altLang="en-US" sz="1200" dirty="0"/>
                <a:t>こうげき</a:t>
              </a:r>
              <a:br>
                <a:rPr kumimoji="1" lang="en-US" altLang="ja-JP" sz="1200" dirty="0"/>
              </a:br>
              <a:r>
                <a:rPr kumimoji="1" lang="en-US" altLang="ja-JP" sz="1200" dirty="0"/>
                <a:t>150</a:t>
              </a:r>
              <a:endParaRPr kumimoji="1" lang="ja-JP" altLang="en-US" sz="1200" dirty="0"/>
            </a:p>
          </p:txBody>
        </p:sp>
        <p:sp>
          <p:nvSpPr>
            <p:cNvPr id="22" name="テキスト ボックス 21">
              <a:extLst>
                <a:ext uri="{FF2B5EF4-FFF2-40B4-BE49-F238E27FC236}">
                  <a16:creationId xmlns:a16="http://schemas.microsoft.com/office/drawing/2014/main" id="{FAAA282E-D4AA-4739-873F-389C6BEAB5AF}"/>
                </a:ext>
              </a:extLst>
            </p:cNvPr>
            <p:cNvSpPr txBox="1"/>
            <p:nvPr/>
          </p:nvSpPr>
          <p:spPr>
            <a:xfrm>
              <a:off x="9891546" y="4321826"/>
              <a:ext cx="1726126" cy="673681"/>
            </a:xfrm>
            <a:prstGeom prst="rect">
              <a:avLst/>
            </a:prstGeom>
            <a:noFill/>
          </p:spPr>
          <p:txBody>
            <a:bodyPr wrap="square" rtlCol="0">
              <a:spAutoFit/>
            </a:bodyPr>
            <a:lstStyle/>
            <a:p>
              <a:pPr algn="ctr"/>
              <a:r>
                <a:rPr kumimoji="1" lang="ja-JP" altLang="en-US" sz="1200" dirty="0"/>
                <a:t>ぼうぎょ</a:t>
              </a:r>
              <a:br>
                <a:rPr kumimoji="1" lang="en-US" altLang="ja-JP" sz="1200" dirty="0"/>
              </a:br>
              <a:r>
                <a:rPr kumimoji="1" lang="en-US" altLang="ja-JP" sz="1200" dirty="0"/>
                <a:t>90</a:t>
              </a:r>
              <a:endParaRPr kumimoji="1" lang="ja-JP" altLang="en-US" sz="1200" dirty="0"/>
            </a:p>
          </p:txBody>
        </p:sp>
        <p:sp>
          <p:nvSpPr>
            <p:cNvPr id="23" name="テキスト ボックス 22">
              <a:extLst>
                <a:ext uri="{FF2B5EF4-FFF2-40B4-BE49-F238E27FC236}">
                  <a16:creationId xmlns:a16="http://schemas.microsoft.com/office/drawing/2014/main" id="{898B6284-2CFF-48DF-8B51-8DEE4830C8AB}"/>
                </a:ext>
              </a:extLst>
            </p:cNvPr>
            <p:cNvSpPr txBox="1"/>
            <p:nvPr/>
          </p:nvSpPr>
          <p:spPr>
            <a:xfrm>
              <a:off x="6323759" y="2234753"/>
              <a:ext cx="1346039" cy="673681"/>
            </a:xfrm>
            <a:prstGeom prst="rect">
              <a:avLst/>
            </a:prstGeom>
            <a:noFill/>
          </p:spPr>
          <p:txBody>
            <a:bodyPr wrap="square" rtlCol="0">
              <a:spAutoFit/>
            </a:bodyPr>
            <a:lstStyle/>
            <a:p>
              <a:pPr algn="ctr"/>
              <a:r>
                <a:rPr kumimoji="1" lang="ja-JP" altLang="en-US" sz="1200" dirty="0"/>
                <a:t>とくしゅ</a:t>
              </a:r>
              <a:br>
                <a:rPr kumimoji="1" lang="en-US" altLang="ja-JP" sz="1200" dirty="0"/>
              </a:br>
              <a:r>
                <a:rPr kumimoji="1" lang="en-US" altLang="ja-JP" sz="1200" dirty="0"/>
                <a:t>60</a:t>
              </a:r>
              <a:endParaRPr kumimoji="1" lang="ja-JP" altLang="en-US" sz="1200" dirty="0"/>
            </a:p>
          </p:txBody>
        </p:sp>
        <p:sp>
          <p:nvSpPr>
            <p:cNvPr id="24" name="テキスト ボックス 23">
              <a:extLst>
                <a:ext uri="{FF2B5EF4-FFF2-40B4-BE49-F238E27FC236}">
                  <a16:creationId xmlns:a16="http://schemas.microsoft.com/office/drawing/2014/main" id="{F2C8F682-A62F-4B73-A027-8B4318AB3DB7}"/>
                </a:ext>
              </a:extLst>
            </p:cNvPr>
            <p:cNvSpPr txBox="1"/>
            <p:nvPr/>
          </p:nvSpPr>
          <p:spPr>
            <a:xfrm>
              <a:off x="6144081" y="4204433"/>
              <a:ext cx="1525717" cy="673681"/>
            </a:xfrm>
            <a:prstGeom prst="rect">
              <a:avLst/>
            </a:prstGeom>
            <a:noFill/>
          </p:spPr>
          <p:txBody>
            <a:bodyPr wrap="square" rtlCol="0">
              <a:spAutoFit/>
            </a:bodyPr>
            <a:lstStyle/>
            <a:p>
              <a:pPr algn="ctr"/>
              <a:r>
                <a:rPr kumimoji="1" lang="ja-JP" altLang="en-US" sz="1200" dirty="0"/>
                <a:t>とくぼう</a:t>
              </a:r>
              <a:endParaRPr lang="en-US" altLang="ja-JP" sz="1200" dirty="0"/>
            </a:p>
            <a:p>
              <a:pPr algn="ctr"/>
              <a:r>
                <a:rPr kumimoji="1" lang="en-US" altLang="ja-JP" sz="1200" dirty="0"/>
                <a:t>90</a:t>
              </a:r>
              <a:endParaRPr kumimoji="1" lang="ja-JP" altLang="en-US" sz="1400" dirty="0"/>
            </a:p>
          </p:txBody>
        </p:sp>
        <p:sp>
          <p:nvSpPr>
            <p:cNvPr id="25" name="テキスト ボックス 24">
              <a:extLst>
                <a:ext uri="{FF2B5EF4-FFF2-40B4-BE49-F238E27FC236}">
                  <a16:creationId xmlns:a16="http://schemas.microsoft.com/office/drawing/2014/main" id="{C7F1323C-3439-4B0A-8CE5-0290B4051A3C}"/>
                </a:ext>
              </a:extLst>
            </p:cNvPr>
            <p:cNvSpPr txBox="1"/>
            <p:nvPr/>
          </p:nvSpPr>
          <p:spPr>
            <a:xfrm>
              <a:off x="8201818" y="5060146"/>
              <a:ext cx="1409574" cy="673681"/>
            </a:xfrm>
            <a:prstGeom prst="rect">
              <a:avLst/>
            </a:prstGeom>
            <a:noFill/>
          </p:spPr>
          <p:txBody>
            <a:bodyPr wrap="square" rtlCol="0">
              <a:spAutoFit/>
            </a:bodyPr>
            <a:lstStyle/>
            <a:p>
              <a:pPr algn="ctr"/>
              <a:r>
                <a:rPr kumimoji="1" lang="ja-JP" altLang="en-US" sz="1200" dirty="0"/>
                <a:t>すばやさ</a:t>
              </a:r>
              <a:br>
                <a:rPr kumimoji="1" lang="en-US" altLang="ja-JP" sz="1200" dirty="0"/>
              </a:br>
              <a:r>
                <a:rPr kumimoji="1" lang="en-US" altLang="ja-JP" sz="1200" dirty="0"/>
                <a:t>101</a:t>
              </a:r>
              <a:endParaRPr kumimoji="1" lang="ja-JP" altLang="en-US" sz="1200" dirty="0"/>
            </a:p>
          </p:txBody>
        </p:sp>
      </p:grpSp>
      <p:sp>
        <p:nvSpPr>
          <p:cNvPr id="15" name="六角形 24">
            <a:extLst>
              <a:ext uri="{FF2B5EF4-FFF2-40B4-BE49-F238E27FC236}">
                <a16:creationId xmlns:a16="http://schemas.microsoft.com/office/drawing/2014/main" id="{2F980E8A-9945-4E21-9DCA-ECF7A57E56F4}"/>
              </a:ext>
            </a:extLst>
          </p:cNvPr>
          <p:cNvSpPr/>
          <p:nvPr/>
        </p:nvSpPr>
        <p:spPr>
          <a:xfrm>
            <a:off x="9157818" y="4250953"/>
            <a:ext cx="1549634" cy="1741474"/>
          </a:xfrm>
          <a:custGeom>
            <a:avLst/>
            <a:gdLst>
              <a:gd name="connsiteX0" fmla="*/ 0 w 1248508"/>
              <a:gd name="connsiteY0" fmla="*/ 611193 h 1222386"/>
              <a:gd name="connsiteX1" fmla="*/ 305597 w 1248508"/>
              <a:gd name="connsiteY1" fmla="*/ 0 h 1222386"/>
              <a:gd name="connsiteX2" fmla="*/ 942912 w 1248508"/>
              <a:gd name="connsiteY2" fmla="*/ 0 h 1222386"/>
              <a:gd name="connsiteX3" fmla="*/ 1248508 w 1248508"/>
              <a:gd name="connsiteY3" fmla="*/ 611193 h 1222386"/>
              <a:gd name="connsiteX4" fmla="*/ 942912 w 1248508"/>
              <a:gd name="connsiteY4" fmla="*/ 1222386 h 1222386"/>
              <a:gd name="connsiteX5" fmla="*/ 305597 w 1248508"/>
              <a:gd name="connsiteY5" fmla="*/ 1222386 h 1222386"/>
              <a:gd name="connsiteX6" fmla="*/ 0 w 1248508"/>
              <a:gd name="connsiteY6" fmla="*/ 611193 h 1222386"/>
              <a:gd name="connsiteX0" fmla="*/ 0 w 2041951"/>
              <a:gd name="connsiteY0" fmla="*/ 611193 h 1222386"/>
              <a:gd name="connsiteX1" fmla="*/ 305597 w 2041951"/>
              <a:gd name="connsiteY1" fmla="*/ 0 h 1222386"/>
              <a:gd name="connsiteX2" fmla="*/ 2041951 w 2041951"/>
              <a:gd name="connsiteY2" fmla="*/ 325315 h 1222386"/>
              <a:gd name="connsiteX3" fmla="*/ 1248508 w 2041951"/>
              <a:gd name="connsiteY3" fmla="*/ 611193 h 1222386"/>
              <a:gd name="connsiteX4" fmla="*/ 942912 w 2041951"/>
              <a:gd name="connsiteY4" fmla="*/ 1222386 h 1222386"/>
              <a:gd name="connsiteX5" fmla="*/ 305597 w 2041951"/>
              <a:gd name="connsiteY5" fmla="*/ 1222386 h 1222386"/>
              <a:gd name="connsiteX6" fmla="*/ 0 w 2041951"/>
              <a:gd name="connsiteY6" fmla="*/ 611193 h 1222386"/>
              <a:gd name="connsiteX0" fmla="*/ 0 w 2041951"/>
              <a:gd name="connsiteY0" fmla="*/ 611193 h 1710232"/>
              <a:gd name="connsiteX1" fmla="*/ 305597 w 2041951"/>
              <a:gd name="connsiteY1" fmla="*/ 0 h 1710232"/>
              <a:gd name="connsiteX2" fmla="*/ 2041951 w 2041951"/>
              <a:gd name="connsiteY2" fmla="*/ 325315 h 1710232"/>
              <a:gd name="connsiteX3" fmla="*/ 1714500 w 2041951"/>
              <a:gd name="connsiteY3" fmla="*/ 1710232 h 1710232"/>
              <a:gd name="connsiteX4" fmla="*/ 942912 w 2041951"/>
              <a:gd name="connsiteY4" fmla="*/ 1222386 h 1710232"/>
              <a:gd name="connsiteX5" fmla="*/ 305597 w 2041951"/>
              <a:gd name="connsiteY5" fmla="*/ 1222386 h 1710232"/>
              <a:gd name="connsiteX6" fmla="*/ 0 w 2041951"/>
              <a:gd name="connsiteY6" fmla="*/ 611193 h 1710232"/>
              <a:gd name="connsiteX0" fmla="*/ 0 w 2041951"/>
              <a:gd name="connsiteY0" fmla="*/ 611193 h 2523648"/>
              <a:gd name="connsiteX1" fmla="*/ 305597 w 2041951"/>
              <a:gd name="connsiteY1" fmla="*/ 0 h 2523648"/>
              <a:gd name="connsiteX2" fmla="*/ 2041951 w 2041951"/>
              <a:gd name="connsiteY2" fmla="*/ 325315 h 2523648"/>
              <a:gd name="connsiteX3" fmla="*/ 1714500 w 2041951"/>
              <a:gd name="connsiteY3" fmla="*/ 1710232 h 2523648"/>
              <a:gd name="connsiteX4" fmla="*/ 723104 w 2041951"/>
              <a:gd name="connsiteY4" fmla="*/ 2523648 h 2523648"/>
              <a:gd name="connsiteX5" fmla="*/ 305597 w 2041951"/>
              <a:gd name="connsiteY5" fmla="*/ 1222386 h 2523648"/>
              <a:gd name="connsiteX6" fmla="*/ 0 w 2041951"/>
              <a:gd name="connsiteY6" fmla="*/ 611193 h 2523648"/>
              <a:gd name="connsiteX0" fmla="*/ 362619 w 2404570"/>
              <a:gd name="connsiteY0" fmla="*/ 611193 h 2523648"/>
              <a:gd name="connsiteX1" fmla="*/ 668216 w 2404570"/>
              <a:gd name="connsiteY1" fmla="*/ 0 h 2523648"/>
              <a:gd name="connsiteX2" fmla="*/ 2404570 w 2404570"/>
              <a:gd name="connsiteY2" fmla="*/ 325315 h 2523648"/>
              <a:gd name="connsiteX3" fmla="*/ 2077119 w 2404570"/>
              <a:gd name="connsiteY3" fmla="*/ 1710232 h 2523648"/>
              <a:gd name="connsiteX4" fmla="*/ 1085723 w 2404570"/>
              <a:gd name="connsiteY4" fmla="*/ 2523648 h 2523648"/>
              <a:gd name="connsiteX5" fmla="*/ 0 w 2404570"/>
              <a:gd name="connsiteY5" fmla="*/ 1749924 h 2523648"/>
              <a:gd name="connsiteX6" fmla="*/ 362619 w 2404570"/>
              <a:gd name="connsiteY6" fmla="*/ 611193 h 2523648"/>
              <a:gd name="connsiteX0" fmla="*/ 643973 w 2404570"/>
              <a:gd name="connsiteY0" fmla="*/ 804624 h 2523648"/>
              <a:gd name="connsiteX1" fmla="*/ 668216 w 2404570"/>
              <a:gd name="connsiteY1" fmla="*/ 0 h 2523648"/>
              <a:gd name="connsiteX2" fmla="*/ 2404570 w 2404570"/>
              <a:gd name="connsiteY2" fmla="*/ 325315 h 2523648"/>
              <a:gd name="connsiteX3" fmla="*/ 2077119 w 2404570"/>
              <a:gd name="connsiteY3" fmla="*/ 1710232 h 2523648"/>
              <a:gd name="connsiteX4" fmla="*/ 1085723 w 2404570"/>
              <a:gd name="connsiteY4" fmla="*/ 2523648 h 2523648"/>
              <a:gd name="connsiteX5" fmla="*/ 0 w 2404570"/>
              <a:gd name="connsiteY5" fmla="*/ 1749924 h 2523648"/>
              <a:gd name="connsiteX6" fmla="*/ 643973 w 2404570"/>
              <a:gd name="connsiteY6" fmla="*/ 804624 h 2523648"/>
              <a:gd name="connsiteX0" fmla="*/ 643973 w 2404570"/>
              <a:gd name="connsiteY0" fmla="*/ 1015640 h 2734664"/>
              <a:gd name="connsiteX1" fmla="*/ 1072662 w 2404570"/>
              <a:gd name="connsiteY1" fmla="*/ 0 h 2734664"/>
              <a:gd name="connsiteX2" fmla="*/ 2404570 w 2404570"/>
              <a:gd name="connsiteY2" fmla="*/ 536331 h 2734664"/>
              <a:gd name="connsiteX3" fmla="*/ 2077119 w 2404570"/>
              <a:gd name="connsiteY3" fmla="*/ 1921248 h 2734664"/>
              <a:gd name="connsiteX4" fmla="*/ 1085723 w 2404570"/>
              <a:gd name="connsiteY4" fmla="*/ 2734664 h 2734664"/>
              <a:gd name="connsiteX5" fmla="*/ 0 w 2404570"/>
              <a:gd name="connsiteY5" fmla="*/ 1960940 h 2734664"/>
              <a:gd name="connsiteX6" fmla="*/ 643973 w 2404570"/>
              <a:gd name="connsiteY6" fmla="*/ 1015640 h 2734664"/>
              <a:gd name="connsiteX0" fmla="*/ 643973 w 2413362"/>
              <a:gd name="connsiteY0" fmla="*/ 1015640 h 2734664"/>
              <a:gd name="connsiteX1" fmla="*/ 1072662 w 2413362"/>
              <a:gd name="connsiteY1" fmla="*/ 0 h 2734664"/>
              <a:gd name="connsiteX2" fmla="*/ 2413362 w 2413362"/>
              <a:gd name="connsiteY2" fmla="*/ 536331 h 2734664"/>
              <a:gd name="connsiteX3" fmla="*/ 2077119 w 2413362"/>
              <a:gd name="connsiteY3" fmla="*/ 1921248 h 2734664"/>
              <a:gd name="connsiteX4" fmla="*/ 1085723 w 2413362"/>
              <a:gd name="connsiteY4" fmla="*/ 2734664 h 2734664"/>
              <a:gd name="connsiteX5" fmla="*/ 0 w 2413362"/>
              <a:gd name="connsiteY5" fmla="*/ 1960940 h 2734664"/>
              <a:gd name="connsiteX6" fmla="*/ 643973 w 2413362"/>
              <a:gd name="connsiteY6" fmla="*/ 1015640 h 2734664"/>
              <a:gd name="connsiteX0" fmla="*/ 643973 w 2413362"/>
              <a:gd name="connsiteY0" fmla="*/ 874963 h 2593987"/>
              <a:gd name="connsiteX1" fmla="*/ 1063870 w 2413362"/>
              <a:gd name="connsiteY1" fmla="*/ 0 h 2593987"/>
              <a:gd name="connsiteX2" fmla="*/ 2413362 w 2413362"/>
              <a:gd name="connsiteY2" fmla="*/ 395654 h 2593987"/>
              <a:gd name="connsiteX3" fmla="*/ 2077119 w 2413362"/>
              <a:gd name="connsiteY3" fmla="*/ 1780571 h 2593987"/>
              <a:gd name="connsiteX4" fmla="*/ 1085723 w 2413362"/>
              <a:gd name="connsiteY4" fmla="*/ 2593987 h 2593987"/>
              <a:gd name="connsiteX5" fmla="*/ 0 w 2413362"/>
              <a:gd name="connsiteY5" fmla="*/ 1820263 h 2593987"/>
              <a:gd name="connsiteX6" fmla="*/ 643973 w 2413362"/>
              <a:gd name="connsiteY6" fmla="*/ 874963 h 2593987"/>
              <a:gd name="connsiteX0" fmla="*/ 643973 w 2413362"/>
              <a:gd name="connsiteY0" fmla="*/ 874963 h 2593987"/>
              <a:gd name="connsiteX1" fmla="*/ 1063870 w 2413362"/>
              <a:gd name="connsiteY1" fmla="*/ 0 h 2593987"/>
              <a:gd name="connsiteX2" fmla="*/ 2413362 w 2413362"/>
              <a:gd name="connsiteY2" fmla="*/ 395654 h 2593987"/>
              <a:gd name="connsiteX3" fmla="*/ 1892480 w 2413362"/>
              <a:gd name="connsiteY3" fmla="*/ 1692648 h 2593987"/>
              <a:gd name="connsiteX4" fmla="*/ 1085723 w 2413362"/>
              <a:gd name="connsiteY4" fmla="*/ 2593987 h 2593987"/>
              <a:gd name="connsiteX5" fmla="*/ 0 w 2413362"/>
              <a:gd name="connsiteY5" fmla="*/ 1820263 h 2593987"/>
              <a:gd name="connsiteX6" fmla="*/ 643973 w 2413362"/>
              <a:gd name="connsiteY6" fmla="*/ 874963 h 2593987"/>
              <a:gd name="connsiteX0" fmla="*/ 450543 w 2219932"/>
              <a:gd name="connsiteY0" fmla="*/ 874963 h 2593987"/>
              <a:gd name="connsiteX1" fmla="*/ 870440 w 2219932"/>
              <a:gd name="connsiteY1" fmla="*/ 0 h 2593987"/>
              <a:gd name="connsiteX2" fmla="*/ 2219932 w 2219932"/>
              <a:gd name="connsiteY2" fmla="*/ 395654 h 2593987"/>
              <a:gd name="connsiteX3" fmla="*/ 1699050 w 2219932"/>
              <a:gd name="connsiteY3" fmla="*/ 1692648 h 2593987"/>
              <a:gd name="connsiteX4" fmla="*/ 892293 w 2219932"/>
              <a:gd name="connsiteY4" fmla="*/ 2593987 h 2593987"/>
              <a:gd name="connsiteX5" fmla="*/ 0 w 2219932"/>
              <a:gd name="connsiteY5" fmla="*/ 1723548 h 2593987"/>
              <a:gd name="connsiteX6" fmla="*/ 450543 w 2219932"/>
              <a:gd name="connsiteY6" fmla="*/ 874963 h 2593987"/>
              <a:gd name="connsiteX0" fmla="*/ 450543 w 2219932"/>
              <a:gd name="connsiteY0" fmla="*/ 874963 h 2637948"/>
              <a:gd name="connsiteX1" fmla="*/ 870440 w 2219932"/>
              <a:gd name="connsiteY1" fmla="*/ 0 h 2637948"/>
              <a:gd name="connsiteX2" fmla="*/ 2219932 w 2219932"/>
              <a:gd name="connsiteY2" fmla="*/ 395654 h 2637948"/>
              <a:gd name="connsiteX3" fmla="*/ 1699050 w 2219932"/>
              <a:gd name="connsiteY3" fmla="*/ 1692648 h 2637948"/>
              <a:gd name="connsiteX4" fmla="*/ 848332 w 2219932"/>
              <a:gd name="connsiteY4" fmla="*/ 2637948 h 2637948"/>
              <a:gd name="connsiteX5" fmla="*/ 0 w 2219932"/>
              <a:gd name="connsiteY5" fmla="*/ 1723548 h 2637948"/>
              <a:gd name="connsiteX6" fmla="*/ 450543 w 2219932"/>
              <a:gd name="connsiteY6" fmla="*/ 874963 h 2637948"/>
              <a:gd name="connsiteX0" fmla="*/ 450543 w 2219932"/>
              <a:gd name="connsiteY0" fmla="*/ 874963 h 2541233"/>
              <a:gd name="connsiteX1" fmla="*/ 870440 w 2219932"/>
              <a:gd name="connsiteY1" fmla="*/ 0 h 2541233"/>
              <a:gd name="connsiteX2" fmla="*/ 2219932 w 2219932"/>
              <a:gd name="connsiteY2" fmla="*/ 395654 h 2541233"/>
              <a:gd name="connsiteX3" fmla="*/ 1699050 w 2219932"/>
              <a:gd name="connsiteY3" fmla="*/ 1692648 h 2541233"/>
              <a:gd name="connsiteX4" fmla="*/ 874709 w 2219932"/>
              <a:gd name="connsiteY4" fmla="*/ 2541233 h 2541233"/>
              <a:gd name="connsiteX5" fmla="*/ 0 w 2219932"/>
              <a:gd name="connsiteY5" fmla="*/ 1723548 h 2541233"/>
              <a:gd name="connsiteX6" fmla="*/ 450543 w 2219932"/>
              <a:gd name="connsiteY6" fmla="*/ 874963 h 254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9932" h="2541233">
                <a:moveTo>
                  <a:pt x="450543" y="874963"/>
                </a:moveTo>
                <a:lnTo>
                  <a:pt x="870440" y="0"/>
                </a:lnTo>
                <a:lnTo>
                  <a:pt x="2219932" y="395654"/>
                </a:lnTo>
                <a:lnTo>
                  <a:pt x="1699050" y="1692648"/>
                </a:lnTo>
                <a:lnTo>
                  <a:pt x="874709" y="2541233"/>
                </a:lnTo>
                <a:lnTo>
                  <a:pt x="0" y="1723548"/>
                </a:lnTo>
                <a:lnTo>
                  <a:pt x="450543" y="874963"/>
                </a:lnTo>
                <a:close/>
              </a:path>
            </a:pathLst>
          </a:cu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026" name="Picture 2" descr="ボーマンダ｜ポケモンずかん">
            <a:extLst>
              <a:ext uri="{FF2B5EF4-FFF2-40B4-BE49-F238E27FC236}">
                <a16:creationId xmlns:a16="http://schemas.microsoft.com/office/drawing/2014/main" id="{7E8A1EF8-06E8-4864-99E7-386DF84897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5132" y="4945124"/>
            <a:ext cx="2094601" cy="20946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サンダー｜ポケモンずかん">
            <a:extLst>
              <a:ext uri="{FF2B5EF4-FFF2-40B4-BE49-F238E27FC236}">
                <a16:creationId xmlns:a16="http://schemas.microsoft.com/office/drawing/2014/main" id="{6790D4C7-3699-49CF-8DFD-A74ABB93A1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8594" y="4775154"/>
            <a:ext cx="2434539" cy="2434539"/>
          </a:xfrm>
          <a:prstGeom prst="rect">
            <a:avLst/>
          </a:prstGeom>
          <a:noFill/>
          <a:extLst>
            <a:ext uri="{909E8E84-426E-40DD-AFC4-6F175D3DCCD1}">
              <a14:hiddenFill xmlns:a14="http://schemas.microsoft.com/office/drawing/2010/main">
                <a:solidFill>
                  <a:srgbClr val="FFFFFF"/>
                </a:solidFill>
              </a14:hiddenFill>
            </a:ext>
          </a:extLst>
        </p:spPr>
      </p:pic>
      <p:sp>
        <p:nvSpPr>
          <p:cNvPr id="2" name="吹き出し: 角を丸めた四角形 1">
            <a:extLst>
              <a:ext uri="{FF2B5EF4-FFF2-40B4-BE49-F238E27FC236}">
                <a16:creationId xmlns:a16="http://schemas.microsoft.com/office/drawing/2014/main" id="{C243C0FA-36B5-467F-9DF6-4B2A34A2AB81}"/>
              </a:ext>
            </a:extLst>
          </p:cNvPr>
          <p:cNvSpPr/>
          <p:nvPr/>
        </p:nvSpPr>
        <p:spPr>
          <a:xfrm>
            <a:off x="1786270" y="3852414"/>
            <a:ext cx="5219671" cy="1088454"/>
          </a:xfrm>
          <a:prstGeom prst="wedgeRoundRectCallout">
            <a:avLst>
              <a:gd name="adj1" fmla="val 27263"/>
              <a:gd name="adj2" fmla="val 72627"/>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HG創英角ﾎﾟｯﾌﾟ体" panose="040B0A09000000000000" pitchFamily="49" charset="-128"/>
                <a:ea typeface="HG創英角ﾎﾟｯﾌﾟ体" panose="040B0A09000000000000" pitchFamily="49" charset="-128"/>
              </a:rPr>
              <a:t>俺らより</a:t>
            </a:r>
            <a:r>
              <a:rPr kumimoji="1" lang="ja-JP" altLang="en-US" dirty="0">
                <a:solidFill>
                  <a:srgbClr val="00B0F0"/>
                </a:solidFill>
                <a:latin typeface="HG創英角ﾎﾟｯﾌﾟ体" panose="040B0A09000000000000" pitchFamily="49" charset="-128"/>
                <a:ea typeface="HG創英角ﾎﾟｯﾌﾟ体" panose="040B0A09000000000000" pitchFamily="49" charset="-128"/>
              </a:rPr>
              <a:t>素早さ</a:t>
            </a:r>
            <a:r>
              <a:rPr kumimoji="1" lang="en-US" altLang="ja-JP" dirty="0">
                <a:solidFill>
                  <a:srgbClr val="00B0F0"/>
                </a:solidFill>
                <a:latin typeface="HG創英角ﾎﾟｯﾌﾟ体" panose="040B0A09000000000000" pitchFamily="49" charset="-128"/>
                <a:ea typeface="HG創英角ﾎﾟｯﾌﾟ体" panose="040B0A09000000000000" pitchFamily="49" charset="-128"/>
              </a:rPr>
              <a:t>1</a:t>
            </a:r>
            <a:r>
              <a:rPr kumimoji="1" lang="ja-JP" altLang="en-US" dirty="0">
                <a:solidFill>
                  <a:srgbClr val="00B0F0"/>
                </a:solidFill>
                <a:latin typeface="HG創英角ﾎﾟｯﾌﾟ体" panose="040B0A09000000000000" pitchFamily="49" charset="-128"/>
                <a:ea typeface="HG創英角ﾎﾟｯﾌﾟ体" panose="040B0A09000000000000" pitchFamily="49" charset="-128"/>
              </a:rPr>
              <a:t>高い</a:t>
            </a:r>
            <a:r>
              <a:rPr kumimoji="1" lang="ja-JP" altLang="en-US" dirty="0">
                <a:solidFill>
                  <a:schemeClr val="tx1"/>
                </a:solidFill>
                <a:latin typeface="HG創英角ﾎﾟｯﾌﾟ体" panose="040B0A09000000000000" pitchFamily="49" charset="-128"/>
                <a:ea typeface="HG創英角ﾎﾟｯﾌﾟ体" panose="040B0A09000000000000" pitchFamily="49" charset="-128"/>
              </a:rPr>
              <a:t>の露骨すぎない！？</a:t>
            </a:r>
          </a:p>
        </p:txBody>
      </p:sp>
      <p:pic>
        <p:nvPicPr>
          <p:cNvPr id="10" name="図 9">
            <a:extLst>
              <a:ext uri="{FF2B5EF4-FFF2-40B4-BE49-F238E27FC236}">
                <a16:creationId xmlns:a16="http://schemas.microsoft.com/office/drawing/2014/main" id="{0A5E151D-F755-4C52-812E-B5FB07F65F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242" y="4442682"/>
            <a:ext cx="2646338" cy="2488411"/>
          </a:xfrm>
          <a:prstGeom prst="rect">
            <a:avLst/>
          </a:prstGeom>
          <a:effectLst/>
        </p:spPr>
      </p:pic>
    </p:spTree>
    <p:extLst>
      <p:ext uri="{BB962C8B-B14F-4D97-AF65-F5344CB8AC3E}">
        <p14:creationId xmlns:p14="http://schemas.microsoft.com/office/powerpoint/2010/main" val="127147714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50" presetClass="entr" presetSubtype="0" decel="10000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1000" fill="hold"/>
                                        <p:tgtEl>
                                          <p:spTgt spid="14"/>
                                        </p:tgtEl>
                                        <p:attrNameLst>
                                          <p:attrName>ppt_w</p:attrName>
                                        </p:attrNameLst>
                                      </p:cBhvr>
                                      <p:tavLst>
                                        <p:tav tm="0">
                                          <p:val>
                                            <p:strVal val="#ppt_w+.3"/>
                                          </p:val>
                                        </p:tav>
                                        <p:tav tm="100000">
                                          <p:val>
                                            <p:strVal val="#ppt_w"/>
                                          </p:val>
                                        </p:tav>
                                      </p:tavLst>
                                    </p:anim>
                                    <p:anim calcmode="lin" valueType="num">
                                      <p:cBhvr>
                                        <p:cTn id="18" dur="1000" fill="hold"/>
                                        <p:tgtEl>
                                          <p:spTgt spid="14"/>
                                        </p:tgtEl>
                                        <p:attrNameLst>
                                          <p:attrName>ppt_h</p:attrName>
                                        </p:attrNameLst>
                                      </p:cBhvr>
                                      <p:tavLst>
                                        <p:tav tm="0">
                                          <p:val>
                                            <p:strVal val="#ppt_h"/>
                                          </p:val>
                                        </p:tav>
                                        <p:tav tm="100000">
                                          <p:val>
                                            <p:strVal val="#ppt_h"/>
                                          </p:val>
                                        </p:tav>
                                      </p:tavLst>
                                    </p:anim>
                                    <p:animEffect transition="in" filter="fade">
                                      <p:cBhvr>
                                        <p:cTn id="19" dur="1000"/>
                                        <p:tgtEl>
                                          <p:spTgt spid="14"/>
                                        </p:tgtEl>
                                      </p:cBhvr>
                                    </p:animEffect>
                                  </p:childTnLst>
                                </p:cTn>
                              </p:par>
                            </p:childTnLst>
                          </p:cTn>
                        </p:par>
                        <p:par>
                          <p:cTn id="20" fill="hold">
                            <p:stCondLst>
                              <p:cond delay="1000"/>
                            </p:stCondLst>
                            <p:childTnLst>
                              <p:par>
                                <p:cTn id="21" presetID="53" presetClass="entr" presetSubtype="16"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ppt_w</p:attrName>
                                        </p:attrNameLst>
                                      </p:cBhvr>
                                      <p:tavLst>
                                        <p:tav tm="0">
                                          <p:val>
                                            <p:fltVal val="0"/>
                                          </p:val>
                                        </p:tav>
                                        <p:tav tm="100000">
                                          <p:val>
                                            <p:strVal val="#ppt_w"/>
                                          </p:val>
                                        </p:tav>
                                      </p:tavLst>
                                    </p:anim>
                                    <p:anim calcmode="lin" valueType="num">
                                      <p:cBhvr>
                                        <p:cTn id="24" dur="500" fill="hold"/>
                                        <p:tgtEl>
                                          <p:spTgt spid="15"/>
                                        </p:tgtEl>
                                        <p:attrNameLst>
                                          <p:attrName>ppt_h</p:attrName>
                                        </p:attrNameLst>
                                      </p:cBhvr>
                                      <p:tavLst>
                                        <p:tav tm="0">
                                          <p:val>
                                            <p:fltVal val="0"/>
                                          </p:val>
                                        </p:tav>
                                        <p:tav tm="100000">
                                          <p:val>
                                            <p:strVal val="#ppt_h"/>
                                          </p:val>
                                        </p:tav>
                                      </p:tavLst>
                                    </p:anim>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028"/>
                                        </p:tgtEl>
                                        <p:attrNameLst>
                                          <p:attrName>style.visibility</p:attrName>
                                        </p:attrNameLst>
                                      </p:cBhvr>
                                      <p:to>
                                        <p:strVal val="visible"/>
                                      </p:to>
                                    </p:set>
                                    <p:animEffect transition="in" filter="wipe(down)">
                                      <p:cBhvr>
                                        <p:cTn id="35" dur="500"/>
                                        <p:tgtEl>
                                          <p:spTgt spid="1028"/>
                                        </p:tgtEl>
                                      </p:cBhvr>
                                    </p:animEffect>
                                  </p:childTnLst>
                                </p:cTn>
                              </p:par>
                              <p:par>
                                <p:cTn id="36" presetID="22" presetClass="entr" presetSubtype="4" fill="hold" nodeType="withEffect">
                                  <p:stCondLst>
                                    <p:cond delay="0"/>
                                  </p:stCondLst>
                                  <p:childTnLst>
                                    <p:set>
                                      <p:cBhvr>
                                        <p:cTn id="37" dur="1" fill="hold">
                                          <p:stCondLst>
                                            <p:cond delay="0"/>
                                          </p:stCondLst>
                                        </p:cTn>
                                        <p:tgtEl>
                                          <p:spTgt spid="1026"/>
                                        </p:tgtEl>
                                        <p:attrNameLst>
                                          <p:attrName>style.visibility</p:attrName>
                                        </p:attrNameLst>
                                      </p:cBhvr>
                                      <p:to>
                                        <p:strVal val="visible"/>
                                      </p:to>
                                    </p:set>
                                    <p:animEffect transition="in" filter="wipe(down)">
                                      <p:cBhvr>
                                        <p:cTn id="38" dur="500"/>
                                        <p:tgtEl>
                                          <p:spTgt spid="1026"/>
                                        </p:tgtEl>
                                      </p:cBhvr>
                                    </p:animEffect>
                                  </p:childTnLst>
                                </p:cTn>
                              </p:par>
                            </p:childTnLst>
                          </p:cTn>
                        </p:par>
                        <p:par>
                          <p:cTn id="39" fill="hold">
                            <p:stCondLst>
                              <p:cond delay="500"/>
                            </p:stCondLst>
                            <p:childTnLst>
                              <p:par>
                                <p:cTn id="40" presetID="49" presetClass="entr" presetSubtype="0" decel="100000" fill="hold" grpId="0" nodeType="afterEffect">
                                  <p:stCondLst>
                                    <p:cond delay="0"/>
                                  </p:stCondLst>
                                  <p:childTnLst>
                                    <p:set>
                                      <p:cBhvr>
                                        <p:cTn id="41" dur="1" fill="hold">
                                          <p:stCondLst>
                                            <p:cond delay="0"/>
                                          </p:stCondLst>
                                        </p:cTn>
                                        <p:tgtEl>
                                          <p:spTgt spid="2"/>
                                        </p:tgtEl>
                                        <p:attrNameLst>
                                          <p:attrName>style.visibility</p:attrName>
                                        </p:attrNameLst>
                                      </p:cBhvr>
                                      <p:to>
                                        <p:strVal val="visible"/>
                                      </p:to>
                                    </p:set>
                                    <p:anim calcmode="lin" valueType="num">
                                      <p:cBhvr>
                                        <p:cTn id="42" dur="500" fill="hold"/>
                                        <p:tgtEl>
                                          <p:spTgt spid="2"/>
                                        </p:tgtEl>
                                        <p:attrNameLst>
                                          <p:attrName>ppt_w</p:attrName>
                                        </p:attrNameLst>
                                      </p:cBhvr>
                                      <p:tavLst>
                                        <p:tav tm="0">
                                          <p:val>
                                            <p:fltVal val="0"/>
                                          </p:val>
                                        </p:tav>
                                        <p:tav tm="100000">
                                          <p:val>
                                            <p:strVal val="#ppt_w"/>
                                          </p:val>
                                        </p:tav>
                                      </p:tavLst>
                                    </p:anim>
                                    <p:anim calcmode="lin" valueType="num">
                                      <p:cBhvr>
                                        <p:cTn id="43" dur="500" fill="hold"/>
                                        <p:tgtEl>
                                          <p:spTgt spid="2"/>
                                        </p:tgtEl>
                                        <p:attrNameLst>
                                          <p:attrName>ppt_h</p:attrName>
                                        </p:attrNameLst>
                                      </p:cBhvr>
                                      <p:tavLst>
                                        <p:tav tm="0">
                                          <p:val>
                                            <p:fltVal val="0"/>
                                          </p:val>
                                        </p:tav>
                                        <p:tav tm="100000">
                                          <p:val>
                                            <p:strVal val="#ppt_h"/>
                                          </p:val>
                                        </p:tav>
                                      </p:tavLst>
                                    </p:anim>
                                    <p:anim calcmode="lin" valueType="num">
                                      <p:cBhvr>
                                        <p:cTn id="44" dur="500" fill="hold"/>
                                        <p:tgtEl>
                                          <p:spTgt spid="2"/>
                                        </p:tgtEl>
                                        <p:attrNameLst>
                                          <p:attrName>style.rotation</p:attrName>
                                        </p:attrNameLst>
                                      </p:cBhvr>
                                      <p:tavLst>
                                        <p:tav tm="0">
                                          <p:val>
                                            <p:fltVal val="360"/>
                                          </p:val>
                                        </p:tav>
                                        <p:tav tm="100000">
                                          <p:val>
                                            <p:fltVal val="0"/>
                                          </p:val>
                                        </p:tav>
                                      </p:tavLst>
                                    </p:anim>
                                    <p:animEffect transition="in" filter="fade">
                                      <p:cBhvr>
                                        <p:cTn id="4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15" grpId="0" animBg="1"/>
      <p:bldP spid="2" grpId="0" animBg="1"/>
    </p:bld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1229</TotalTime>
  <Words>553</Words>
  <Application>Microsoft Office PowerPoint</Application>
  <PresentationFormat>ワイド画面</PresentationFormat>
  <Paragraphs>123</Paragraphs>
  <Slides>12</Slides>
  <Notes>0</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12</vt:i4>
      </vt:variant>
    </vt:vector>
  </HeadingPairs>
  <TitlesOfParts>
    <vt:vector size="22" baseType="lpstr">
      <vt:lpstr>HGPｺﾞｼｯｸE</vt:lpstr>
      <vt:lpstr>HGS創英角ｺﾞｼｯｸUB</vt:lpstr>
      <vt:lpstr>HGS創英角ﾎﾟｯﾌﾟ体</vt:lpstr>
      <vt:lpstr>HG創英角ﾎﾟｯﾌﾟ体</vt:lpstr>
      <vt:lpstr>HG明朝E</vt:lpstr>
      <vt:lpstr>Meiryo UI</vt:lpstr>
      <vt:lpstr>メイリオ</vt:lpstr>
      <vt:lpstr>Arial</vt:lpstr>
      <vt:lpstr>Calibri</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ご清聴ありがとうございました！</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田中 湧輝</dc:creator>
  <cp:lastModifiedBy>柳澤 優太</cp:lastModifiedBy>
  <cp:revision>36</cp:revision>
  <dcterms:created xsi:type="dcterms:W3CDTF">2022-02-02T10:14:49Z</dcterms:created>
  <dcterms:modified xsi:type="dcterms:W3CDTF">2022-02-15T12:05:37Z</dcterms:modified>
</cp:coreProperties>
</file>